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3.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55" r:id="rId5"/>
    <p:sldMasterId id="2147483793" r:id="rId6"/>
    <p:sldMasterId id="2147483835" r:id="rId7"/>
    <p:sldMasterId id="2147483872" r:id="rId8"/>
    <p:sldMasterId id="2147483910" r:id="rId9"/>
  </p:sldMasterIdLst>
  <p:notesMasterIdLst>
    <p:notesMasterId r:id="rId27"/>
  </p:notesMasterIdLst>
  <p:handoutMasterIdLst>
    <p:handoutMasterId r:id="rId28"/>
  </p:handoutMasterIdLst>
  <p:sldIdLst>
    <p:sldId id="722" r:id="rId10"/>
    <p:sldId id="960" r:id="rId11"/>
    <p:sldId id="2147376576" r:id="rId12"/>
    <p:sldId id="2147473902" r:id="rId13"/>
    <p:sldId id="2147376572" r:id="rId14"/>
    <p:sldId id="2147376570" r:id="rId15"/>
    <p:sldId id="2147473898" r:id="rId16"/>
    <p:sldId id="2147473899" r:id="rId17"/>
    <p:sldId id="2147473900" r:id="rId18"/>
    <p:sldId id="2147473901" r:id="rId19"/>
    <p:sldId id="2147376567" r:id="rId20"/>
    <p:sldId id="2147376566" r:id="rId21"/>
    <p:sldId id="2147376568" r:id="rId22"/>
    <p:sldId id="2147376571" r:id="rId23"/>
    <p:sldId id="267" r:id="rId24"/>
    <p:sldId id="269" r:id="rId25"/>
    <p:sldId id="262" r:id="rId26"/>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56E5E7F-56C5-4D7B-BAA4-F5D942803536}">
          <p14:sldIdLst>
            <p14:sldId id="722"/>
          </p14:sldIdLst>
        </p14:section>
        <p14:section name="Naamloze sectie" id="{434C29A2-0A33-43D9-AAD9-7CBCD642ED07}">
          <p14:sldIdLst>
            <p14:sldId id="960"/>
            <p14:sldId id="2147376576"/>
            <p14:sldId id="2147473902"/>
            <p14:sldId id="2147376572"/>
            <p14:sldId id="2147376570"/>
            <p14:sldId id="2147473898"/>
            <p14:sldId id="2147473899"/>
            <p14:sldId id="2147473900"/>
            <p14:sldId id="2147473901"/>
            <p14:sldId id="2147376567"/>
            <p14:sldId id="2147376566"/>
            <p14:sldId id="2147376568"/>
            <p14:sldId id="2147376571"/>
            <p14:sldId id="267"/>
            <p14:sldId id="269"/>
            <p14:sldId id="262"/>
          </p14:sldIdLst>
        </p14:section>
      </p14:sectionLst>
    </p:ex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FC7F0F-7154-907A-799E-6507DF9545E0}" name="Slot, drs. W. (Wendela)" initials="SdW(" userId="S::w.slot@minezk.nl::011871bd-f2c6-4700-be33-f95b15fe91d1" providerId="AD"/>
  <p188:author id="{666B5C4A-D118-9508-9BCA-92333E35B5D8}" name="Born, M. van den (Michael)" initials="BMvd(" userId="S::Michael.vandenBorn@rvo.nl::686e738c-d346-4a7c-bd4e-92ee8aa77b73" providerId="AD"/>
  <p188:author id="{A1837270-D851-AE22-70A2-1A39041C279D}" name="Melchers, A.B. (Anne)" initials="MA(" userId="S::A.B.Melchers@minezk.nl::108dc585-dc41-453e-a822-9276a89e5759" providerId="AD"/>
  <p188:author id="{3FA73371-CBE4-E574-8BBD-3367310CC9F1}" name="Tjon-Ka-Jie, K.K. (Kimberley)" initials="TKJK(" userId="S::k.k.tjonkajie@minezk.nl::8c154c81-2ee8-4210-a325-80c7cc9a2b0a" providerId="AD"/>
  <p188:author id="{8BB8E4A0-2960-6C3D-7711-8AAC16D92D70}" name="Born, M. van den (Michael)" initials="B(" userId="S::michael.vandenborn@rvo.nl::686e738c-d346-4a7c-bd4e-92ee8aa77b73" providerId="AD"/>
  <p188:author id="{637DB4C5-DFEC-30E0-19AA-D13C2FD82C7B}" name="Melchers, A.B. (Anne)" initials="M(" userId="S::a.b.melchers@minezk.nl::108dc585-dc41-453e-a822-9276a89e57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954"/>
    <a:srgbClr val="ED7D31"/>
    <a:srgbClr val="CED9CC"/>
    <a:srgbClr val="3A6E87"/>
    <a:srgbClr val="9999FF"/>
    <a:srgbClr val="C3DBB6"/>
    <a:srgbClr val="F9E11E"/>
    <a:srgbClr val="00B0F0"/>
    <a:srgbClr val="E8EDE7"/>
    <a:srgbClr val="B078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E171933-4619-4E11-9A3F-F7608DF75F80}" styleName="Stijl, gemiddeld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p:cViewPr varScale="1">
        <p:scale>
          <a:sx n="66" d="100"/>
          <a:sy n="66" d="100"/>
        </p:scale>
        <p:origin x="1020" y="72"/>
      </p:cViewPr>
      <p:guideLst>
        <p:guide pos="518"/>
        <p:guide orient="horz" pos="2160"/>
        <p:guide orient="horz" pos="103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0754B-3E25-4EBB-AAC0-42085706494C}" type="doc">
      <dgm:prSet loTypeId="urn:microsoft.com/office/officeart/2005/8/layout/process1" loCatId="process" qsTypeId="urn:microsoft.com/office/officeart/2005/8/quickstyle/simple2" qsCatId="simple" csTypeId="urn:microsoft.com/office/officeart/2005/8/colors/accent2_2" csCatId="accent2" phldr="1"/>
      <dgm:spPr/>
      <dgm:t>
        <a:bodyPr/>
        <a:lstStyle/>
        <a:p>
          <a:endParaRPr lang="en-US"/>
        </a:p>
      </dgm:t>
    </dgm:pt>
    <dgm:pt modelId="{6768C83E-D72E-4438-83FF-FF36B6735D5F}">
      <dgm:prSet custT="1"/>
      <dgm:spPr>
        <a:solidFill>
          <a:schemeClr val="accent6"/>
        </a:solidFill>
      </dgm:spPr>
      <dgm:t>
        <a:bodyPr/>
        <a:lstStyle/>
        <a:p>
          <a:r>
            <a:rPr lang="en-US" sz="2000" dirty="0" err="1"/>
            <a:t>Publieke</a:t>
          </a:r>
          <a:r>
            <a:rPr lang="en-US" sz="2000" dirty="0"/>
            <a:t> warmte-</a:t>
          </a:r>
          <a:r>
            <a:rPr lang="en-US" sz="2000" dirty="0" err="1"/>
            <a:t>bedrijven</a:t>
          </a:r>
          <a:endParaRPr lang="en-US" sz="2000" dirty="0"/>
        </a:p>
      </dgm:t>
    </dgm:pt>
    <dgm:pt modelId="{4E6F3ED1-627D-4648-A37F-1256EFB14443}" type="parTrans" cxnId="{8782A5B2-CC06-4CD3-9420-1E354DEA7821}">
      <dgm:prSet/>
      <dgm:spPr/>
      <dgm:t>
        <a:bodyPr/>
        <a:lstStyle/>
        <a:p>
          <a:endParaRPr lang="en-US"/>
        </a:p>
      </dgm:t>
    </dgm:pt>
    <dgm:pt modelId="{65FA9CD2-36FA-4DDF-98FB-94FD77FAED55}" type="sibTrans" cxnId="{8782A5B2-CC06-4CD3-9420-1E354DEA7821}">
      <dgm:prSet/>
      <dgm:spPr/>
      <dgm:t>
        <a:bodyPr/>
        <a:lstStyle/>
        <a:p>
          <a:endParaRPr lang="en-US"/>
        </a:p>
      </dgm:t>
    </dgm:pt>
    <dgm:pt modelId="{ECC6C543-10E0-4AE1-A5FC-F8688AAE5FF7}">
      <dgm:prSet custT="1"/>
      <dgm:spPr>
        <a:solidFill>
          <a:schemeClr val="tx2"/>
        </a:solidFill>
      </dgm:spPr>
      <dgm:t>
        <a:bodyPr/>
        <a:lstStyle/>
        <a:p>
          <a:r>
            <a:rPr lang="nl-NL" sz="2000" dirty="0"/>
            <a:t>Ondersteuningsinstrumentarium rijk:</a:t>
          </a:r>
        </a:p>
        <a:p>
          <a:r>
            <a:rPr lang="en-US" sz="2000" dirty="0" err="1"/>
            <a:t>Garantieregeling</a:t>
          </a:r>
          <a:r>
            <a:rPr lang="en-US" sz="2000" dirty="0"/>
            <a:t> en          Nationale </a:t>
          </a:r>
          <a:r>
            <a:rPr lang="en-US" sz="2000" dirty="0" err="1"/>
            <a:t>Deelneming</a:t>
          </a:r>
          <a:r>
            <a:rPr lang="en-US" sz="2000" dirty="0"/>
            <a:t> Warmte</a:t>
          </a:r>
        </a:p>
      </dgm:t>
    </dgm:pt>
    <dgm:pt modelId="{7CA9ED41-92FE-433E-A9BB-1C43C7C9A588}" type="parTrans" cxnId="{7206A8DE-1669-44E2-85DA-10117EA96DF0}">
      <dgm:prSet/>
      <dgm:spPr/>
      <dgm:t>
        <a:bodyPr/>
        <a:lstStyle/>
        <a:p>
          <a:endParaRPr lang="en-US"/>
        </a:p>
      </dgm:t>
    </dgm:pt>
    <dgm:pt modelId="{2D9CD6FE-7823-49E8-B245-DB7FB4F693AB}" type="sibTrans" cxnId="{7206A8DE-1669-44E2-85DA-10117EA96DF0}">
      <dgm:prSet/>
      <dgm:spPr/>
      <dgm:t>
        <a:bodyPr/>
        <a:lstStyle/>
        <a:p>
          <a:endParaRPr lang="en-US"/>
        </a:p>
      </dgm:t>
    </dgm:pt>
    <dgm:pt modelId="{19C1E99C-D2FC-4B3F-BCD0-816CEF5CF13A}">
      <dgm:prSet custT="1"/>
      <dgm:spPr>
        <a:solidFill>
          <a:srgbClr val="00B050"/>
        </a:solidFill>
      </dgm:spPr>
      <dgm:t>
        <a:bodyPr/>
        <a:lstStyle/>
        <a:p>
          <a:r>
            <a:rPr lang="nl-NL" sz="2000" dirty="0"/>
            <a:t>Afweging voor formatie: overname private warmtebedrijven (Eneco, Vattenfall, </a:t>
          </a:r>
          <a:r>
            <a:rPr lang="nl-NL" sz="2000" dirty="0" err="1"/>
            <a:t>EnNatuurlijk</a:t>
          </a:r>
          <a:r>
            <a:rPr lang="nl-NL" sz="2000" dirty="0"/>
            <a:t>)</a:t>
          </a:r>
          <a:endParaRPr lang="en-US" sz="2000" dirty="0"/>
        </a:p>
      </dgm:t>
    </dgm:pt>
    <dgm:pt modelId="{4E72A7D7-608F-422D-A2AD-074B8663E11D}" type="parTrans" cxnId="{564777C7-3F27-4D6F-932B-4E336EA6F044}">
      <dgm:prSet/>
      <dgm:spPr/>
      <dgm:t>
        <a:bodyPr/>
        <a:lstStyle/>
        <a:p>
          <a:endParaRPr lang="en-US"/>
        </a:p>
      </dgm:t>
    </dgm:pt>
    <dgm:pt modelId="{B1CBCF01-6DBF-4BB3-88E2-0E232ECBBA76}" type="sibTrans" cxnId="{564777C7-3F27-4D6F-932B-4E336EA6F044}">
      <dgm:prSet/>
      <dgm:spPr/>
      <dgm:t>
        <a:bodyPr/>
        <a:lstStyle/>
        <a:p>
          <a:endParaRPr lang="en-US"/>
        </a:p>
      </dgm:t>
    </dgm:pt>
    <dgm:pt modelId="{EBAA1BCB-C6D1-4C61-B71F-E5649B52DCAA}" type="pres">
      <dgm:prSet presAssocID="{A3D0754B-3E25-4EBB-AAC0-42085706494C}" presName="Name0" presStyleCnt="0">
        <dgm:presLayoutVars>
          <dgm:dir/>
          <dgm:resizeHandles val="exact"/>
        </dgm:presLayoutVars>
      </dgm:prSet>
      <dgm:spPr/>
    </dgm:pt>
    <dgm:pt modelId="{0211D79C-DB9E-49D1-A24E-F576EE79199F}" type="pres">
      <dgm:prSet presAssocID="{6768C83E-D72E-4438-83FF-FF36B6735D5F}" presName="node" presStyleLbl="node1" presStyleIdx="0" presStyleCnt="3" custScaleX="65297">
        <dgm:presLayoutVars>
          <dgm:bulletEnabled val="1"/>
        </dgm:presLayoutVars>
      </dgm:prSet>
      <dgm:spPr/>
    </dgm:pt>
    <dgm:pt modelId="{C407DECC-F42A-4185-891F-F68161AB6087}" type="pres">
      <dgm:prSet presAssocID="{65FA9CD2-36FA-4DDF-98FB-94FD77FAED55}" presName="sibTrans" presStyleLbl="sibTrans2D1" presStyleIdx="0" presStyleCnt="2"/>
      <dgm:spPr/>
    </dgm:pt>
    <dgm:pt modelId="{F6335E46-EE1A-47C1-A38B-A8D7DD9F3497}" type="pres">
      <dgm:prSet presAssocID="{65FA9CD2-36FA-4DDF-98FB-94FD77FAED55}" presName="connectorText" presStyleLbl="sibTrans2D1" presStyleIdx="0" presStyleCnt="2"/>
      <dgm:spPr/>
    </dgm:pt>
    <dgm:pt modelId="{2D28293A-3A8F-4426-BFEE-81D1BF3098E3}" type="pres">
      <dgm:prSet presAssocID="{ECC6C543-10E0-4AE1-A5FC-F8688AAE5FF7}" presName="node" presStyleLbl="node1" presStyleIdx="1" presStyleCnt="3" custScaleX="216907">
        <dgm:presLayoutVars>
          <dgm:bulletEnabled val="1"/>
        </dgm:presLayoutVars>
      </dgm:prSet>
      <dgm:spPr/>
    </dgm:pt>
    <dgm:pt modelId="{CDB1C76C-683F-47B3-96AB-197D75A982DD}" type="pres">
      <dgm:prSet presAssocID="{2D9CD6FE-7823-49E8-B245-DB7FB4F693AB}" presName="sibTrans" presStyleLbl="sibTrans2D1" presStyleIdx="1" presStyleCnt="2"/>
      <dgm:spPr/>
    </dgm:pt>
    <dgm:pt modelId="{E98B4327-9017-4361-B740-B79B27341BA8}" type="pres">
      <dgm:prSet presAssocID="{2D9CD6FE-7823-49E8-B245-DB7FB4F693AB}" presName="connectorText" presStyleLbl="sibTrans2D1" presStyleIdx="1" presStyleCnt="2"/>
      <dgm:spPr/>
    </dgm:pt>
    <dgm:pt modelId="{2BEBBBE5-ACBF-49A0-B2DA-079B8C18F1FD}" type="pres">
      <dgm:prSet presAssocID="{19C1E99C-D2FC-4B3F-BCD0-816CEF5CF13A}" presName="node" presStyleLbl="node1" presStyleIdx="2" presStyleCnt="3" custScaleX="133157">
        <dgm:presLayoutVars>
          <dgm:bulletEnabled val="1"/>
        </dgm:presLayoutVars>
      </dgm:prSet>
      <dgm:spPr/>
    </dgm:pt>
  </dgm:ptLst>
  <dgm:cxnLst>
    <dgm:cxn modelId="{97B91329-9D01-4098-9B86-3DDC48CA91DF}" type="presOf" srcId="{65FA9CD2-36FA-4DDF-98FB-94FD77FAED55}" destId="{C407DECC-F42A-4185-891F-F68161AB6087}" srcOrd="0" destOrd="0" presId="urn:microsoft.com/office/officeart/2005/8/layout/process1"/>
    <dgm:cxn modelId="{E2F13C47-B137-4418-A4EA-8D9199D57F99}" type="presOf" srcId="{65FA9CD2-36FA-4DDF-98FB-94FD77FAED55}" destId="{F6335E46-EE1A-47C1-A38B-A8D7DD9F3497}" srcOrd="1" destOrd="0" presId="urn:microsoft.com/office/officeart/2005/8/layout/process1"/>
    <dgm:cxn modelId="{7293BA7F-C956-43D1-8A39-135CCEBA715D}" type="presOf" srcId="{6768C83E-D72E-4438-83FF-FF36B6735D5F}" destId="{0211D79C-DB9E-49D1-A24E-F576EE79199F}" srcOrd="0" destOrd="0" presId="urn:microsoft.com/office/officeart/2005/8/layout/process1"/>
    <dgm:cxn modelId="{9BADCC97-2962-4911-88E5-D937EA5CFFA7}" type="presOf" srcId="{19C1E99C-D2FC-4B3F-BCD0-816CEF5CF13A}" destId="{2BEBBBE5-ACBF-49A0-B2DA-079B8C18F1FD}" srcOrd="0" destOrd="0" presId="urn:microsoft.com/office/officeart/2005/8/layout/process1"/>
    <dgm:cxn modelId="{8782A5B2-CC06-4CD3-9420-1E354DEA7821}" srcId="{A3D0754B-3E25-4EBB-AAC0-42085706494C}" destId="{6768C83E-D72E-4438-83FF-FF36B6735D5F}" srcOrd="0" destOrd="0" parTransId="{4E6F3ED1-627D-4648-A37F-1256EFB14443}" sibTransId="{65FA9CD2-36FA-4DDF-98FB-94FD77FAED55}"/>
    <dgm:cxn modelId="{CCF4F0B4-F0F8-49A6-B0BB-B83091C7E79F}" type="presOf" srcId="{2D9CD6FE-7823-49E8-B245-DB7FB4F693AB}" destId="{E98B4327-9017-4361-B740-B79B27341BA8}" srcOrd="1" destOrd="0" presId="urn:microsoft.com/office/officeart/2005/8/layout/process1"/>
    <dgm:cxn modelId="{51D897BD-E320-47B1-873E-A6B9FACE6A8D}" type="presOf" srcId="{ECC6C543-10E0-4AE1-A5FC-F8688AAE5FF7}" destId="{2D28293A-3A8F-4426-BFEE-81D1BF3098E3}" srcOrd="0" destOrd="0" presId="urn:microsoft.com/office/officeart/2005/8/layout/process1"/>
    <dgm:cxn modelId="{A61684BE-A4B7-4EA5-AD30-441869F56224}" type="presOf" srcId="{2D9CD6FE-7823-49E8-B245-DB7FB4F693AB}" destId="{CDB1C76C-683F-47B3-96AB-197D75A982DD}" srcOrd="0" destOrd="0" presId="urn:microsoft.com/office/officeart/2005/8/layout/process1"/>
    <dgm:cxn modelId="{564777C7-3F27-4D6F-932B-4E336EA6F044}" srcId="{A3D0754B-3E25-4EBB-AAC0-42085706494C}" destId="{19C1E99C-D2FC-4B3F-BCD0-816CEF5CF13A}" srcOrd="2" destOrd="0" parTransId="{4E72A7D7-608F-422D-A2AD-074B8663E11D}" sibTransId="{B1CBCF01-6DBF-4BB3-88E2-0E232ECBBA76}"/>
    <dgm:cxn modelId="{7206A8DE-1669-44E2-85DA-10117EA96DF0}" srcId="{A3D0754B-3E25-4EBB-AAC0-42085706494C}" destId="{ECC6C543-10E0-4AE1-A5FC-F8688AAE5FF7}" srcOrd="1" destOrd="0" parTransId="{7CA9ED41-92FE-433E-A9BB-1C43C7C9A588}" sibTransId="{2D9CD6FE-7823-49E8-B245-DB7FB4F693AB}"/>
    <dgm:cxn modelId="{787567EC-C08D-4B3A-B23A-513403BF432C}" type="presOf" srcId="{A3D0754B-3E25-4EBB-AAC0-42085706494C}" destId="{EBAA1BCB-C6D1-4C61-B71F-E5649B52DCAA}" srcOrd="0" destOrd="0" presId="urn:microsoft.com/office/officeart/2005/8/layout/process1"/>
    <dgm:cxn modelId="{79A978D0-1685-4ACD-B298-EF2EB54EA29C}" type="presParOf" srcId="{EBAA1BCB-C6D1-4C61-B71F-E5649B52DCAA}" destId="{0211D79C-DB9E-49D1-A24E-F576EE79199F}" srcOrd="0" destOrd="0" presId="urn:microsoft.com/office/officeart/2005/8/layout/process1"/>
    <dgm:cxn modelId="{7390CA93-72F2-43DF-8290-1E33AC7EB48F}" type="presParOf" srcId="{EBAA1BCB-C6D1-4C61-B71F-E5649B52DCAA}" destId="{C407DECC-F42A-4185-891F-F68161AB6087}" srcOrd="1" destOrd="0" presId="urn:microsoft.com/office/officeart/2005/8/layout/process1"/>
    <dgm:cxn modelId="{3F6A6C84-EAFB-40A5-A964-9739A8AAA415}" type="presParOf" srcId="{C407DECC-F42A-4185-891F-F68161AB6087}" destId="{F6335E46-EE1A-47C1-A38B-A8D7DD9F3497}" srcOrd="0" destOrd="0" presId="urn:microsoft.com/office/officeart/2005/8/layout/process1"/>
    <dgm:cxn modelId="{436DDD88-6757-40E1-819E-D1FBA3D303D0}" type="presParOf" srcId="{EBAA1BCB-C6D1-4C61-B71F-E5649B52DCAA}" destId="{2D28293A-3A8F-4426-BFEE-81D1BF3098E3}" srcOrd="2" destOrd="0" presId="urn:microsoft.com/office/officeart/2005/8/layout/process1"/>
    <dgm:cxn modelId="{10FF75ED-1FF7-450E-AC29-2AF10116D5BC}" type="presParOf" srcId="{EBAA1BCB-C6D1-4C61-B71F-E5649B52DCAA}" destId="{CDB1C76C-683F-47B3-96AB-197D75A982DD}" srcOrd="3" destOrd="0" presId="urn:microsoft.com/office/officeart/2005/8/layout/process1"/>
    <dgm:cxn modelId="{7DDC36F7-CDC8-4A3D-9753-DCD736662D12}" type="presParOf" srcId="{CDB1C76C-683F-47B3-96AB-197D75A982DD}" destId="{E98B4327-9017-4361-B740-B79B27341BA8}" srcOrd="0" destOrd="0" presId="urn:microsoft.com/office/officeart/2005/8/layout/process1"/>
    <dgm:cxn modelId="{F98C532D-0F6D-4CF1-A055-4D33C74074D3}" type="presParOf" srcId="{EBAA1BCB-C6D1-4C61-B71F-E5649B52DCAA}" destId="{2BEBBBE5-ACBF-49A0-B2DA-079B8C18F1FD}"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1D79C-DB9E-49D1-A24E-F576EE79199F}">
      <dsp:nvSpPr>
        <dsp:cNvPr id="0" name=""/>
        <dsp:cNvSpPr/>
      </dsp:nvSpPr>
      <dsp:spPr>
        <a:xfrm>
          <a:off x="11086" y="989264"/>
          <a:ext cx="1436991" cy="1966409"/>
        </a:xfrm>
        <a:prstGeom prst="roundRect">
          <a:avLst>
            <a:gd name="adj" fmla="val 10000"/>
          </a:avLst>
        </a:prstGeom>
        <a:solidFill>
          <a:schemeClr val="accent6"/>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Publieke</a:t>
          </a:r>
          <a:r>
            <a:rPr lang="en-US" sz="2000" kern="1200" dirty="0"/>
            <a:t> warmte-</a:t>
          </a:r>
          <a:r>
            <a:rPr lang="en-US" sz="2000" kern="1200" dirty="0" err="1"/>
            <a:t>bedrijven</a:t>
          </a:r>
          <a:endParaRPr lang="en-US" sz="2000" kern="1200" dirty="0"/>
        </a:p>
      </dsp:txBody>
      <dsp:txXfrm>
        <a:off x="53174" y="1031352"/>
        <a:ext cx="1352815" cy="1882233"/>
      </dsp:txXfrm>
    </dsp:sp>
    <dsp:sp modelId="{C407DECC-F42A-4185-891F-F68161AB6087}">
      <dsp:nvSpPr>
        <dsp:cNvPr id="0" name=""/>
        <dsp:cNvSpPr/>
      </dsp:nvSpPr>
      <dsp:spPr>
        <a:xfrm>
          <a:off x="1668148" y="1699582"/>
          <a:ext cx="466548" cy="5457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668148" y="1808737"/>
        <a:ext cx="326584" cy="327463"/>
      </dsp:txXfrm>
    </dsp:sp>
    <dsp:sp modelId="{2D28293A-3A8F-4426-BFEE-81D1BF3098E3}">
      <dsp:nvSpPr>
        <dsp:cNvPr id="0" name=""/>
        <dsp:cNvSpPr/>
      </dsp:nvSpPr>
      <dsp:spPr>
        <a:xfrm>
          <a:off x="2328358" y="989264"/>
          <a:ext cx="4773475" cy="1966409"/>
        </a:xfrm>
        <a:prstGeom prst="roundRect">
          <a:avLst>
            <a:gd name="adj" fmla="val 10000"/>
          </a:avLst>
        </a:prstGeom>
        <a:solidFill>
          <a:schemeClr val="tx2"/>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Ondersteuningsinstrumentarium rijk:</a:t>
          </a:r>
        </a:p>
        <a:p>
          <a:pPr marL="0" lvl="0" indent="0" algn="ctr" defTabSz="889000">
            <a:lnSpc>
              <a:spcPct val="90000"/>
            </a:lnSpc>
            <a:spcBef>
              <a:spcPct val="0"/>
            </a:spcBef>
            <a:spcAft>
              <a:spcPct val="35000"/>
            </a:spcAft>
            <a:buNone/>
          </a:pPr>
          <a:r>
            <a:rPr lang="en-US" sz="2000" kern="1200" dirty="0" err="1"/>
            <a:t>Garantieregeling</a:t>
          </a:r>
          <a:r>
            <a:rPr lang="en-US" sz="2000" kern="1200" dirty="0"/>
            <a:t> en          Nationale </a:t>
          </a:r>
          <a:r>
            <a:rPr lang="en-US" sz="2000" kern="1200" dirty="0" err="1"/>
            <a:t>Deelneming</a:t>
          </a:r>
          <a:r>
            <a:rPr lang="en-US" sz="2000" kern="1200" dirty="0"/>
            <a:t> Warmte</a:t>
          </a:r>
        </a:p>
      </dsp:txBody>
      <dsp:txXfrm>
        <a:off x="2385952" y="1046858"/>
        <a:ext cx="4658287" cy="1851221"/>
      </dsp:txXfrm>
    </dsp:sp>
    <dsp:sp modelId="{CDB1C76C-683F-47B3-96AB-197D75A982DD}">
      <dsp:nvSpPr>
        <dsp:cNvPr id="0" name=""/>
        <dsp:cNvSpPr/>
      </dsp:nvSpPr>
      <dsp:spPr>
        <a:xfrm>
          <a:off x="7321903" y="1699582"/>
          <a:ext cx="466548" cy="545773"/>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321903" y="1808737"/>
        <a:ext cx="326584" cy="327463"/>
      </dsp:txXfrm>
    </dsp:sp>
    <dsp:sp modelId="{2BEBBBE5-ACBF-49A0-B2DA-079B8C18F1FD}">
      <dsp:nvSpPr>
        <dsp:cNvPr id="0" name=""/>
        <dsp:cNvSpPr/>
      </dsp:nvSpPr>
      <dsp:spPr>
        <a:xfrm>
          <a:off x="7982114" y="989264"/>
          <a:ext cx="2930387" cy="1966409"/>
        </a:xfrm>
        <a:prstGeom prst="roundRect">
          <a:avLst>
            <a:gd name="adj" fmla="val 10000"/>
          </a:avLst>
        </a:prstGeom>
        <a:solidFill>
          <a:srgbClr val="00B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dirty="0"/>
            <a:t>Afweging voor formatie: overname private warmtebedrijven (Eneco, Vattenfall, </a:t>
          </a:r>
          <a:r>
            <a:rPr lang="nl-NL" sz="2000" kern="1200" dirty="0" err="1"/>
            <a:t>EnNatuurlijk</a:t>
          </a:r>
          <a:r>
            <a:rPr lang="nl-NL" sz="2000" kern="1200" dirty="0"/>
            <a:t>)</a:t>
          </a:r>
          <a:endParaRPr lang="en-US" sz="2000" kern="1200" dirty="0"/>
        </a:p>
      </dsp:txBody>
      <dsp:txXfrm>
        <a:off x="8039708" y="1046858"/>
        <a:ext cx="2815199" cy="18512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t>17-11-2025</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FAD30240-3B76-4E52-B42B-C39F5C218F4D}" type="datetimeFigureOut">
              <a:rPr lang="nl-NL" smtClean="0"/>
              <a:t>17-11-2025</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1">
              <a:effectLst/>
              <a:latin typeface="Verdana" panose="020B0604030504040204" pitchFamily="34" charset="0"/>
            </a:endParaRPr>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393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 zitten de onzekerheden in de 15-45% en hoe we daarmee omgaan?</a:t>
            </a:r>
            <a:br>
              <a:rPr lang="en-US">
                <a:cs typeface="+mn-lt"/>
              </a:rPr>
            </a:br>
            <a:endParaRPr lang="en-US">
              <a:cs typeface="Calibri"/>
            </a:endParaRPr>
          </a:p>
          <a:p>
            <a:r>
              <a:rPr lang="nl-NL"/>
              <a:t>1) wat loopt er al aan onderzoek om meer grip te krijgen op deze onzekerheden, wat gaan we de komende tijd zelf nog onderzoeken? --&gt; onzeker door bijv. snelheid Wcw en daardoor wegnemen onzekerheden, netcongestie, ontwikkeling warmtepomp. Onderzoek Berenschot en vervolgonderzoeken naar betaalbaarheid, inzicht via PBL startanalyse en data vanuit netbeheerders, kijken hoe zich dit ontwikkeld in de warmteplannen vanuit de gemeenten. </a:t>
            </a:r>
            <a:endParaRPr lang="nl-NL">
              <a:cs typeface="Calibri"/>
            </a:endParaRPr>
          </a:p>
          <a:p>
            <a:r>
              <a:rPr lang="nl-NL"/>
              <a:t>2) tot welke onvermijdelijke onzekerheden zal MKGG zich moeten verhouden bij besluiten over instrumentarium? Zie ook hierboven.</a:t>
            </a:r>
          </a:p>
          <a:p>
            <a:endParaRPr lang="nl-NL">
              <a:cs typeface="Calibri"/>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01649-886C-4324-AD4C-E61C88D4772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672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Arial" panose="020B0604020202020204" pitchFamily="34" charset="0"/>
              <a:buChar char="•"/>
            </a:pPr>
            <a:r>
              <a:rPr lang="nl-NL" dirty="0"/>
              <a:t>Gemeenteraadsverkiezingen bepalend voor besluitvorming komende jaren</a:t>
            </a:r>
          </a:p>
          <a:p>
            <a:pPr marL="342900" lvl="0" indent="-342900">
              <a:buFont typeface="Arial" panose="020B0604020202020204" pitchFamily="34" charset="0"/>
              <a:buChar char="•"/>
            </a:pPr>
            <a:endParaRPr lang="nl-NL" dirty="0"/>
          </a:p>
          <a:p>
            <a:pPr marL="342900" lvl="0" indent="-342900">
              <a:buFont typeface="Arial" panose="020B0604020202020204" pitchFamily="34" charset="0"/>
              <a:buChar char="•"/>
            </a:pPr>
            <a:r>
              <a:rPr lang="nl-NL" dirty="0"/>
              <a:t>Als de aanleg van warmtenetten verder stagneert zullen eigenaren van gebouwen in wijken geschikt voor warmtenetten overgaan op (</a:t>
            </a:r>
            <a:r>
              <a:rPr lang="nl-NL" dirty="0" err="1"/>
              <a:t>all</a:t>
            </a:r>
            <a:r>
              <a:rPr lang="nl-NL" dirty="0"/>
              <a:t> </a:t>
            </a:r>
            <a:r>
              <a:rPr lang="nl-NL" dirty="0" err="1"/>
              <a:t>electric</a:t>
            </a:r>
            <a:r>
              <a:rPr lang="nl-NL" dirty="0"/>
              <a:t> en hybride) warmtepompen, waarmee de business case voor een warmtenet in die wijk verslechtert en op den duur onhaalbaar wordt. </a:t>
            </a:r>
          </a:p>
          <a:p>
            <a:pPr lvl="0"/>
            <a:endParaRPr lang="nl-NL" dirty="0"/>
          </a:p>
          <a:p>
            <a:pPr marL="342900" indent="-342900">
              <a:buFont typeface="Arial" panose="020B0604020202020204" pitchFamily="34" charset="0"/>
              <a:buChar char="•"/>
            </a:pPr>
            <a:r>
              <a:rPr lang="nl-NL" dirty="0"/>
              <a:t>Dan verergert de netcongestie, en moet op nationaal niveau meer worden geïnvesteerd in elektrificatie dan nodig was geweest voor warmtenetten. De zogenaamde nationale kosten van de warmtetransitie zullen toenemen, en de transitie zal vertragen</a:t>
            </a:r>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3443317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20E5-6ABD-043B-8712-55A3F3607E8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3C01FF2-8C69-92D8-C4BD-5D7B34E6FD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A3A81D-7E18-6930-567A-750A9C4DCD71}"/>
              </a:ext>
            </a:extLst>
          </p:cNvPr>
          <p:cNvSpPr>
            <a:spLocks noGrp="1"/>
          </p:cNvSpPr>
          <p:nvPr>
            <p:ph type="body" idx="1"/>
          </p:nvPr>
        </p:nvSpPr>
        <p:spPr/>
        <p:txBody>
          <a:bodyPr/>
          <a:lstStyle/>
          <a:p>
            <a:pPr marL="342900" indent="-342900">
              <a:buFont typeface="Arial" panose="020B0604020202020204" pitchFamily="34" charset="0"/>
              <a:buChar char="•"/>
            </a:pPr>
            <a:r>
              <a:rPr lang="nl-NL" dirty="0"/>
              <a:t>Gemeenteraadsverkiezingen bepalend voor besluitvorming komende jaren</a:t>
            </a:r>
          </a:p>
          <a:p>
            <a:pPr marL="342900" lvl="0" indent="-342900">
              <a:buFont typeface="Arial" panose="020B0604020202020204" pitchFamily="34" charset="0"/>
              <a:buChar char="•"/>
            </a:pPr>
            <a:endParaRPr lang="nl-NL" dirty="0"/>
          </a:p>
          <a:p>
            <a:pPr marL="342900" lvl="0" indent="-342900">
              <a:buFont typeface="Arial" panose="020B0604020202020204" pitchFamily="34" charset="0"/>
              <a:buChar char="•"/>
            </a:pPr>
            <a:r>
              <a:rPr lang="nl-NL" dirty="0"/>
              <a:t>Als de aanleg van warmtenetten verder stagneert zullen eigenaren van gebouwen in wijken geschikt voor warmtenetten overgaan op (</a:t>
            </a:r>
            <a:r>
              <a:rPr lang="nl-NL" dirty="0" err="1"/>
              <a:t>all</a:t>
            </a:r>
            <a:r>
              <a:rPr lang="nl-NL" dirty="0"/>
              <a:t> </a:t>
            </a:r>
            <a:r>
              <a:rPr lang="nl-NL" dirty="0" err="1"/>
              <a:t>electric</a:t>
            </a:r>
            <a:r>
              <a:rPr lang="nl-NL" dirty="0"/>
              <a:t> en hybride) warmtepompen, waarmee de business case voor een warmtenet in die wijk verslechtert en op den duur onhaalbaar wordt. </a:t>
            </a:r>
          </a:p>
          <a:p>
            <a:pPr lvl="0"/>
            <a:endParaRPr lang="nl-NL" dirty="0"/>
          </a:p>
          <a:p>
            <a:pPr marL="342900" indent="-342900">
              <a:buFont typeface="Arial" panose="020B0604020202020204" pitchFamily="34" charset="0"/>
              <a:buChar char="•"/>
            </a:pPr>
            <a:r>
              <a:rPr lang="nl-NL" dirty="0"/>
              <a:t>Dan verergert de netcongestie, en moet op nationaal niveau meer worden geïnvesteerd in elektrificatie dan nodig was geweest voor warmtenetten. De zogenaamde nationale kosten van de warmtetransitie zullen toenemen, en de transitie zal vertragen</a:t>
            </a:r>
          </a:p>
          <a:p>
            <a:endParaRPr lang="nl-NL" dirty="0"/>
          </a:p>
        </p:txBody>
      </p:sp>
      <p:sp>
        <p:nvSpPr>
          <p:cNvPr id="4" name="Tijdelijke aanduiding voor dianummer 3">
            <a:extLst>
              <a:ext uri="{FF2B5EF4-FFF2-40B4-BE49-F238E27FC236}">
                <a16:creationId xmlns:a16="http://schemas.microsoft.com/office/drawing/2014/main" id="{6D14EBC1-9F7C-376C-3377-3A9FF4B5EBE8}"/>
              </a:ext>
            </a:extLst>
          </p:cNvPr>
          <p:cNvSpPr>
            <a:spLocks noGrp="1"/>
          </p:cNvSpPr>
          <p:nvPr>
            <p:ph type="sldNum" sz="quarter" idx="5"/>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6383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9FD4A-3857-05BA-CCC8-3C33CC490C1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3CF815-8991-1631-E8A1-9F8FD04E96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D63AFBA-35E6-7B25-886B-B75F8C4F8CA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0DA9872-0230-233E-CB86-F64EC44EDCF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929C4-4FB2-4F3D-B214-BA7D0D11E10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863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96151-74A5-5C5C-6334-75F46DFBC4A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BB8842-3ED4-472A-6899-56741BB209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8BB4C2-3578-1C5B-49FC-4C6C256DB32B}"/>
              </a:ext>
            </a:extLst>
          </p:cNvPr>
          <p:cNvSpPr>
            <a:spLocks noGrp="1"/>
          </p:cNvSpPr>
          <p:nvPr>
            <p:ph type="body" idx="1"/>
          </p:nvPr>
        </p:nvSpPr>
        <p:spPr/>
        <p:txBody>
          <a:bodyPr/>
          <a:lstStyle/>
          <a:p>
            <a:r>
              <a:rPr lang="nl-NL" dirty="0"/>
              <a:t>N.B.: Het is geen gegeven dat Tarieflimiet en Prijsgarantie naast elkaar zullen bestaan, en elkaar (dus) zullen aanvullen. Deze weergave laat enkel zien hoe de doelstellingen en referenties zich tot elkaar verhouden</a:t>
            </a:r>
          </a:p>
        </p:txBody>
      </p:sp>
      <p:sp>
        <p:nvSpPr>
          <p:cNvPr id="4" name="Tijdelijke aanduiding voor dianummer 3">
            <a:extLst>
              <a:ext uri="{FF2B5EF4-FFF2-40B4-BE49-F238E27FC236}">
                <a16:creationId xmlns:a16="http://schemas.microsoft.com/office/drawing/2014/main" id="{B08E4394-42C8-B7A3-279C-812AE271F59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929C4-4FB2-4F3D-B214-BA7D0D11E102}"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41367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3EDF2-34ED-F4C7-ED14-64F38C16B03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28C8E4C-1622-8DF6-1906-CBA8FE292DF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4E8924-8437-5EC5-969E-BFE30D41E3E9}"/>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2EDCC7D-B8C1-A9C0-C233-260FCB2474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4929C4-4FB2-4F3D-B214-BA7D0D11E10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79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Flink aantal gemeenten bereiden de oprichting van een nieuw (vaak regionaal) warmtebedrijf voor, of sluiten zich aan bij bestaande publieke warmtebedrijven.</a:t>
            </a:r>
            <a:endParaRPr lang="en-US"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222035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189" indent="-457189">
              <a:buFont typeface="+mj-lt"/>
              <a:buAutoNum type="arabicPeriod"/>
            </a:pPr>
            <a:r>
              <a:rPr lang="nl-NL" sz="1467" b="1" dirty="0"/>
              <a:t>De NDW organiseert en ontwikkelt regionale integrale warmtebedrijven</a:t>
            </a:r>
          </a:p>
          <a:p>
            <a:pPr marL="700600" lvl="1" indent="-457189"/>
            <a:r>
              <a:rPr lang="nl-NL" sz="1467" dirty="0"/>
              <a:t>Schaalgrootte, slagkracht, doelmatigheid;</a:t>
            </a:r>
          </a:p>
          <a:p>
            <a:pPr marL="700600" lvl="1" indent="-457189"/>
            <a:r>
              <a:rPr lang="nl-NL" sz="1467" dirty="0"/>
              <a:t>Integraal: warmtebronnen, infrastructuur, levering aan eindklanten;</a:t>
            </a:r>
          </a:p>
          <a:p>
            <a:pPr marL="700600" lvl="1" indent="-457189"/>
            <a:r>
              <a:rPr lang="nl-NL" sz="1467" dirty="0"/>
              <a:t>Gemeentes blijven in de regie voor het aanwijzen van warmtekavels en creëren van draagvlak en zijn (bij voorkeur) aandeelhouder in kader van lokale verbondenheid en transparantie.</a:t>
            </a:r>
          </a:p>
          <a:p>
            <a:pPr marL="700600" lvl="1" indent="-457189"/>
            <a:endParaRPr lang="nl-NL" sz="1467" dirty="0"/>
          </a:p>
          <a:p>
            <a:pPr marL="457189" indent="-457189">
              <a:buFont typeface="+mj-lt"/>
              <a:buAutoNum type="arabicPeriod"/>
            </a:pPr>
            <a:r>
              <a:rPr lang="nl-NL" sz="1467" b="1" dirty="0"/>
              <a:t>De NDW investeert in regionale integrale publieke warmtebedrijven:</a:t>
            </a:r>
          </a:p>
          <a:p>
            <a:pPr marL="624402" lvl="1" indent="-380990"/>
            <a:r>
              <a:rPr lang="nl-NL" sz="1467" dirty="0"/>
              <a:t>Maatschappelijke waarde-creatie staat voorop: betaalbaar, duurzaam en betrouwbaar;</a:t>
            </a:r>
          </a:p>
          <a:p>
            <a:pPr marL="624402" lvl="1" indent="-380990"/>
            <a:r>
              <a:rPr lang="nl-NL" sz="1467" dirty="0"/>
              <a:t>Koers, investeringsagenda en risico-appetijt is gericht op het realiseren van (</a:t>
            </a:r>
            <a:r>
              <a:rPr lang="nl-NL" sz="1467" dirty="0" err="1"/>
              <a:t>beleids</a:t>
            </a:r>
            <a:r>
              <a:rPr lang="nl-NL" sz="1467" dirty="0"/>
              <a:t>)doelen en versnelling van de groei van warmteketens;</a:t>
            </a:r>
          </a:p>
          <a:p>
            <a:pPr marL="624402" lvl="1" indent="-380990"/>
            <a:r>
              <a:rPr lang="nl-NL" sz="1467" dirty="0"/>
              <a:t>Geen winstoptimalisatie (</a:t>
            </a:r>
            <a:r>
              <a:rPr lang="nl-NL" sz="1467" dirty="0" err="1"/>
              <a:t>cherry-picking</a:t>
            </a:r>
            <a:r>
              <a:rPr lang="nl-NL" sz="1467" dirty="0"/>
              <a:t>), waarmee gebroken wordt met de strategie van de huidige, private warmtebedrijven;</a:t>
            </a:r>
          </a:p>
          <a:p>
            <a:pPr marL="624402" lvl="1" indent="-380990"/>
            <a:r>
              <a:rPr lang="nl-NL" sz="1467" dirty="0"/>
              <a:t>Als minderheidsaandeelhouder met aanzienlijk belang maar afstand van de (lokale) politiek borgt NDW publieke zakelijkheid.</a:t>
            </a:r>
          </a:p>
          <a:p>
            <a:pPr marL="624402" lvl="1" indent="-380990"/>
            <a:endParaRPr lang="nl-NL" sz="1467" dirty="0"/>
          </a:p>
          <a:p>
            <a:r>
              <a:rPr lang="nl-NL" sz="1467" b="1" dirty="0">
                <a:ea typeface="Open Sans"/>
                <a:cs typeface="Open Sans"/>
              </a:rPr>
              <a:t>3. De NDW ontwikkelt kennis, kunde en standaarden op basis van haar portfolio</a:t>
            </a:r>
          </a:p>
          <a:p>
            <a:pPr marL="472006" lvl="1" indent="-228594"/>
            <a:r>
              <a:rPr lang="nl-NL" sz="1467" dirty="0">
                <a:ea typeface="Open Sans"/>
                <a:cs typeface="Open Sans"/>
              </a:rPr>
              <a:t>Borgen en opbouwen van kennis over ontwikkelen warmtebedrijven en efficiënte en doelmatige bedrijfsvoering;</a:t>
            </a:r>
          </a:p>
          <a:p>
            <a:pPr marL="472006" lvl="1" indent="-228594"/>
            <a:r>
              <a:rPr lang="nl-NL" sz="1467" dirty="0">
                <a:ea typeface="Open Sans"/>
                <a:cs typeface="Open Sans"/>
              </a:rPr>
              <a:t>Efficiency en doelmatigheid door standaardisatie en best </a:t>
            </a:r>
            <a:r>
              <a:rPr lang="nl-NL" sz="1467" dirty="0" err="1">
                <a:ea typeface="Open Sans"/>
                <a:cs typeface="Open Sans"/>
              </a:rPr>
              <a:t>practices</a:t>
            </a:r>
            <a:r>
              <a:rPr lang="nl-NL" sz="1467" dirty="0">
                <a:ea typeface="Open Sans"/>
                <a:cs typeface="Open Sans"/>
              </a:rPr>
              <a:t> (technisch, operationeel, juridisch,  financieel, </a:t>
            </a:r>
            <a:r>
              <a:rPr lang="nl-NL" sz="1467" dirty="0" err="1">
                <a:ea typeface="Open Sans"/>
                <a:cs typeface="Open Sans"/>
              </a:rPr>
              <a:t>governance</a:t>
            </a:r>
            <a:r>
              <a:rPr lang="nl-NL" sz="1467" dirty="0">
                <a:ea typeface="Open Sans"/>
                <a:cs typeface="Open Sans"/>
              </a:rPr>
              <a:t>). NDW neemt hier procesregie samen met andere publieke partners;</a:t>
            </a:r>
          </a:p>
          <a:p>
            <a:pPr marL="472006" lvl="1" indent="-228594"/>
            <a:r>
              <a:rPr lang="nl-NL" sz="1467" dirty="0">
                <a:ea typeface="Open Sans"/>
                <a:cs typeface="Open Sans"/>
              </a:rPr>
              <a:t>Adviseert de nationale overheid (ministeries, ACM, RVO) over input voor (</a:t>
            </a:r>
            <a:r>
              <a:rPr lang="nl-NL" sz="1467" dirty="0" err="1">
                <a:ea typeface="Open Sans"/>
                <a:cs typeface="Open Sans"/>
              </a:rPr>
              <a:t>financiëel</a:t>
            </a:r>
            <a:r>
              <a:rPr lang="nl-NL" sz="1467" dirty="0">
                <a:ea typeface="Open Sans"/>
                <a:cs typeface="Open Sans"/>
              </a:rPr>
              <a:t>)instrumentarium én over beleid.</a:t>
            </a:r>
          </a:p>
          <a:p>
            <a:pPr marL="624402" lvl="1" indent="-380990"/>
            <a:endParaRPr lang="nl-NL" sz="1467" dirty="0"/>
          </a:p>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796366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22.png"/><Relationship Id="rId4" Type="http://schemas.openxmlformats.org/officeDocument/2006/relationships/image" Target="../media/image10.png"/></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6.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24.png"/><Relationship Id="rId4" Type="http://schemas.openxmlformats.org/officeDocument/2006/relationships/image" Target="../media/image6.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23.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spTree>
    <p:extLst>
      <p:ext uri="{BB962C8B-B14F-4D97-AF65-F5344CB8AC3E}">
        <p14:creationId xmlns:p14="http://schemas.microsoft.com/office/powerpoint/2010/main" val="6895748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2457467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2257698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73780632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496238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90165028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0513412"/>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46644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spTree>
    <p:extLst>
      <p:ext uri="{BB962C8B-B14F-4D97-AF65-F5344CB8AC3E}">
        <p14:creationId xmlns:p14="http://schemas.microsoft.com/office/powerpoint/2010/main" val="12810967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01614240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5372827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2166271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9819866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spTree>
    <p:extLst>
      <p:ext uri="{BB962C8B-B14F-4D97-AF65-F5344CB8AC3E}">
        <p14:creationId xmlns:p14="http://schemas.microsoft.com/office/powerpoint/2010/main" val="899919392"/>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spTree>
    <p:extLst>
      <p:ext uri="{BB962C8B-B14F-4D97-AF65-F5344CB8AC3E}">
        <p14:creationId xmlns:p14="http://schemas.microsoft.com/office/powerpoint/2010/main" val="75676716"/>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6862717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21541807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dirty="0"/>
              <a:t>Klik om tekst of beeld toe te voegen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25009196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1540728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2089780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790423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422195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4889197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46814500"/>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4" name="Afbeelding 3">
            <a:extLst>
              <a:ext uri="{FF2B5EF4-FFF2-40B4-BE49-F238E27FC236}">
                <a16:creationId xmlns:a16="http://schemas.microsoft.com/office/drawing/2014/main" id="{9E9AE608-C6B9-2D8C-C31D-BE7457B1A9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29450061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918729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4" y="0"/>
            <a:ext cx="6103620" cy="68587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103620"/>
              <a:gd name="connsiteY0" fmla="*/ 0 h 6858700"/>
              <a:gd name="connsiteX1" fmla="*/ 5776763 w 6103620"/>
              <a:gd name="connsiteY1" fmla="*/ 0 h 6858700"/>
              <a:gd name="connsiteX2" fmla="*/ 5776763 w 6103620"/>
              <a:gd name="connsiteY2" fmla="*/ 1144800 h 6858700"/>
              <a:gd name="connsiteX3" fmla="*/ 6099175 w 6103620"/>
              <a:gd name="connsiteY3" fmla="*/ 1144800 h 6858700"/>
              <a:gd name="connsiteX4" fmla="*/ 6099175 w 6103620"/>
              <a:gd name="connsiteY4" fmla="*/ 6541200 h 6858700"/>
              <a:gd name="connsiteX5" fmla="*/ 6103620 w 6103620"/>
              <a:gd name="connsiteY5" fmla="*/ 6858700 h 6858700"/>
              <a:gd name="connsiteX6" fmla="*/ 5776595 w 6103620"/>
              <a:gd name="connsiteY6" fmla="*/ 6858000 h 6858700"/>
              <a:gd name="connsiteX7" fmla="*/ 0 w 6103620"/>
              <a:gd name="connsiteY7" fmla="*/ 6858000 h 6858700"/>
              <a:gd name="connsiteX8" fmla="*/ 0 w 6103620"/>
              <a:gd name="connsiteY8" fmla="*/ 0 h 685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3620" h="6858700">
                <a:moveTo>
                  <a:pt x="0" y="0"/>
                </a:moveTo>
                <a:lnTo>
                  <a:pt x="5776763" y="0"/>
                </a:lnTo>
                <a:lnTo>
                  <a:pt x="5776763" y="1144800"/>
                </a:lnTo>
                <a:lnTo>
                  <a:pt x="6099175" y="1144800"/>
                </a:lnTo>
                <a:lnTo>
                  <a:pt x="6099175" y="6541200"/>
                </a:lnTo>
                <a:cubicBezTo>
                  <a:pt x="6100657" y="6647033"/>
                  <a:pt x="6102138" y="6752867"/>
                  <a:pt x="6103620" y="68587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3" name="Afbeelding 2">
            <a:extLst>
              <a:ext uri="{FF2B5EF4-FFF2-40B4-BE49-F238E27FC236}">
                <a16:creationId xmlns:a16="http://schemas.microsoft.com/office/drawing/2014/main" id="{E64CE875-2835-EA53-7831-493F7C2BDF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19074278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5" name="Afbeelding 4">
            <a:extLst>
              <a:ext uri="{FF2B5EF4-FFF2-40B4-BE49-F238E27FC236}">
                <a16:creationId xmlns:a16="http://schemas.microsoft.com/office/drawing/2014/main" id="{A3EA78E5-E884-8E07-CDBB-02BCC6CFE04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416614548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eldia verticaal">
    <p:spTree>
      <p:nvGrpSpPr>
        <p:cNvPr id="1" name=""/>
        <p:cNvGrpSpPr/>
        <p:nvPr/>
      </p:nvGrpSpPr>
      <p:grpSpPr>
        <a:xfrm>
          <a:off x="0" y="0"/>
          <a:ext cx="0" cy="0"/>
          <a:chOff x="0" y="0"/>
          <a:chExt cx="0" cy="0"/>
        </a:xfrm>
      </p:grpSpPr>
      <p:sp>
        <p:nvSpPr>
          <p:cNvPr id="13" name="Rechthoek 12"/>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3" name="Afbeelding 2">
            <a:extLst>
              <a:ext uri="{FF2B5EF4-FFF2-40B4-BE49-F238E27FC236}">
                <a16:creationId xmlns:a16="http://schemas.microsoft.com/office/drawing/2014/main" id="{F34B08DF-B67A-871C-7808-BD7A54F04E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10657756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eldia horizontaal">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p>
        </p:txBody>
      </p:sp>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pic>
        <p:nvPicPr>
          <p:cNvPr id="3" name="Afbeelding 2">
            <a:extLst>
              <a:ext uri="{FF2B5EF4-FFF2-40B4-BE49-F238E27FC236}">
                <a16:creationId xmlns:a16="http://schemas.microsoft.com/office/drawing/2014/main" id="{6663CF45-56DE-9A06-1B6C-335FD95782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42349025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101848864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90859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Inhoudsopgave met afbeelding">
    <p:spTree>
      <p:nvGrpSpPr>
        <p:cNvPr id="1" name=""/>
        <p:cNvGrpSpPr/>
        <p:nvPr/>
      </p:nvGrpSpPr>
      <p:grpSpPr>
        <a:xfrm>
          <a:off x="0" y="0"/>
          <a:ext cx="0" cy="0"/>
          <a:chOff x="0" y="0"/>
          <a:chExt cx="0" cy="0"/>
        </a:xfrm>
      </p:grpSpPr>
      <p:sp>
        <p:nvSpPr>
          <p:cNvPr id="5" name="Rechthoek 4"/>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p:nvPr>
        </p:nvSpPr>
        <p:spPr>
          <a:xfrm>
            <a:off x="0" y="0"/>
            <a:ext cx="6100125" cy="6858525"/>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 name="connsiteX0" fmla="*/ 0 w 6100125"/>
              <a:gd name="connsiteY0" fmla="*/ 0 h 6858525"/>
              <a:gd name="connsiteX1" fmla="*/ 5862000 w 6100125"/>
              <a:gd name="connsiteY1" fmla="*/ 0 h 6858525"/>
              <a:gd name="connsiteX2" fmla="*/ 5862000 w 6100125"/>
              <a:gd name="connsiteY2" fmla="*/ 708025 h 6858525"/>
              <a:gd name="connsiteX3" fmla="*/ 6098242 w 6100125"/>
              <a:gd name="connsiteY3" fmla="*/ 708025 h 6858525"/>
              <a:gd name="connsiteX4" fmla="*/ 6098242 w 6100125"/>
              <a:gd name="connsiteY4" fmla="*/ 6620400 h 6858525"/>
              <a:gd name="connsiteX5" fmla="*/ 6100125 w 6100125"/>
              <a:gd name="connsiteY5" fmla="*/ 6858525 h 6858525"/>
              <a:gd name="connsiteX6" fmla="*/ 5862000 w 6100125"/>
              <a:gd name="connsiteY6" fmla="*/ 6858000 h 6858525"/>
              <a:gd name="connsiteX7" fmla="*/ 0 w 6100125"/>
              <a:gd name="connsiteY7" fmla="*/ 6858000 h 6858525"/>
              <a:gd name="connsiteX8" fmla="*/ 0 w 6100125"/>
              <a:gd name="connsiteY8" fmla="*/ 0 h 685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0125" h="6858525">
                <a:moveTo>
                  <a:pt x="0" y="0"/>
                </a:moveTo>
                <a:lnTo>
                  <a:pt x="5862000" y="0"/>
                </a:lnTo>
                <a:lnTo>
                  <a:pt x="5862000" y="708025"/>
                </a:lnTo>
                <a:lnTo>
                  <a:pt x="6098242" y="708025"/>
                </a:lnTo>
                <a:lnTo>
                  <a:pt x="6098242" y="6620400"/>
                </a:lnTo>
                <a:cubicBezTo>
                  <a:pt x="6098870" y="6699775"/>
                  <a:pt x="6099497" y="6779150"/>
                  <a:pt x="6100125" y="6858525"/>
                </a:cubicBezTo>
                <a:lnTo>
                  <a:pt x="5862000" y="6858000"/>
                </a:lnTo>
                <a:lnTo>
                  <a:pt x="0" y="6858000"/>
                </a:lnTo>
                <a:lnTo>
                  <a:pt x="0" y="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065609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70226732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21059279"/>
      </p:ext>
    </p:extLst>
  </p:cSld>
  <p:clrMapOvr>
    <a:masterClrMapping/>
  </p:clrMapOvr>
  <p:extLst>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442836835"/>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5767629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6258797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705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2904395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347181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ekstvlak A">
    <p:spTree>
      <p:nvGrpSpPr>
        <p:cNvPr id="1" name=""/>
        <p:cNvGrpSpPr/>
        <p:nvPr/>
      </p:nvGrpSpPr>
      <p:grpSpPr>
        <a:xfrm>
          <a:off x="0" y="0"/>
          <a:ext cx="0" cy="0"/>
          <a:chOff x="0" y="0"/>
          <a:chExt cx="0" cy="0"/>
        </a:xfrm>
      </p:grpSpPr>
      <p:sp>
        <p:nvSpPr>
          <p:cNvPr id="7" name="Rechthoek 6"/>
          <p:cNvSpPr/>
          <p:nvPr/>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pic>
        <p:nvPicPr>
          <p:cNvPr id="14" name="Afbeelding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959521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69135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ekstvlak B">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361720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p:nvPr>
        </p:nvSpPr>
        <p:spPr>
          <a:xfrm>
            <a:off x="6096000" y="-2380"/>
            <a:ext cx="6096000" cy="6864506"/>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4506"/>
              <a:gd name="connsiteX1" fmla="*/ 6091238 w 6096000"/>
              <a:gd name="connsiteY1" fmla="*/ 0 h 6864506"/>
              <a:gd name="connsiteX2" fmla="*/ 6091238 w 6096000"/>
              <a:gd name="connsiteY2" fmla="*/ 2381 h 6864506"/>
              <a:gd name="connsiteX3" fmla="*/ 6096000 w 6096000"/>
              <a:gd name="connsiteY3" fmla="*/ 2381 h 6864506"/>
              <a:gd name="connsiteX4" fmla="*/ 6096000 w 6096000"/>
              <a:gd name="connsiteY4" fmla="*/ 6860381 h 6864506"/>
              <a:gd name="connsiteX5" fmla="*/ 6095999 w 6096000"/>
              <a:gd name="connsiteY5" fmla="*/ 6860381 h 6864506"/>
              <a:gd name="connsiteX6" fmla="*/ 3832225 w 6096000"/>
              <a:gd name="connsiteY6" fmla="*/ 6860381 h 6864506"/>
              <a:gd name="connsiteX7" fmla="*/ 232201 w 6096000"/>
              <a:gd name="connsiteY7" fmla="*/ 6860381 h 6864506"/>
              <a:gd name="connsiteX8" fmla="*/ 3601 w 6096000"/>
              <a:gd name="connsiteY8" fmla="*/ 6864506 h 6864506"/>
              <a:gd name="connsiteX9" fmla="*/ 0 w 6096000"/>
              <a:gd name="connsiteY9" fmla="*/ 6626381 h 6864506"/>
              <a:gd name="connsiteX10" fmla="*/ 0 w 6096000"/>
              <a:gd name="connsiteY10" fmla="*/ 5488781 h 6864506"/>
              <a:gd name="connsiteX11" fmla="*/ 1 w 6096000"/>
              <a:gd name="connsiteY11" fmla="*/ 5488781 h 6864506"/>
              <a:gd name="connsiteX12" fmla="*/ 1 w 6096000"/>
              <a:gd name="connsiteY12" fmla="*/ 948531 h 6864506"/>
              <a:gd name="connsiteX13" fmla="*/ 1 w 6096000"/>
              <a:gd name="connsiteY13" fmla="*/ 711200 h 6864506"/>
              <a:gd name="connsiteX14" fmla="*/ 1 w 6096000"/>
              <a:gd name="connsiteY14" fmla="*/ 2381 h 6864506"/>
              <a:gd name="connsiteX15" fmla="*/ 2 w 6096000"/>
              <a:gd name="connsiteY15" fmla="*/ 2381 h 6864506"/>
              <a:gd name="connsiteX16" fmla="*/ 2 w 6096000"/>
              <a:gd name="connsiteY16" fmla="*/ 711994 h 6864506"/>
              <a:gd name="connsiteX17" fmla="*/ 233366 w 6096000"/>
              <a:gd name="connsiteY17" fmla="*/ 711994 h 6864506"/>
              <a:gd name="connsiteX18" fmla="*/ 233366 w 6096000"/>
              <a:gd name="connsiteY18" fmla="*/ 2381 h 6864506"/>
              <a:gd name="connsiteX19" fmla="*/ 229238 w 6096000"/>
              <a:gd name="connsiteY19" fmla="*/ 2381 h 6864506"/>
              <a:gd name="connsiteX20" fmla="*/ 229238 w 6096000"/>
              <a:gd name="connsiteY20" fmla="*/ 0 h 686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4506">
                <a:moveTo>
                  <a:pt x="229238" y="0"/>
                </a:moveTo>
                <a:lnTo>
                  <a:pt x="6091238" y="0"/>
                </a:lnTo>
                <a:lnTo>
                  <a:pt x="6091238" y="2381"/>
                </a:lnTo>
                <a:lnTo>
                  <a:pt x="6096000" y="2381"/>
                </a:lnTo>
                <a:lnTo>
                  <a:pt x="6096000" y="6860381"/>
                </a:lnTo>
                <a:lnTo>
                  <a:pt x="6095999" y="6860381"/>
                </a:lnTo>
                <a:lnTo>
                  <a:pt x="3832225" y="6860381"/>
                </a:lnTo>
                <a:lnTo>
                  <a:pt x="232201" y="6860381"/>
                </a:lnTo>
                <a:lnTo>
                  <a:pt x="3601" y="6864506"/>
                </a:lnTo>
                <a:cubicBezTo>
                  <a:pt x="2401" y="6785131"/>
                  <a:pt x="1200" y="6705756"/>
                  <a:pt x="0" y="6626381"/>
                </a:cubicBez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09027847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Afbeelding verticaal kleur">
    <p:spTree>
      <p:nvGrpSpPr>
        <p:cNvPr id="1" name=""/>
        <p:cNvGrpSpPr/>
        <p:nvPr/>
      </p:nvGrpSpPr>
      <p:grpSpPr>
        <a:xfrm>
          <a:off x="0" y="0"/>
          <a:ext cx="0" cy="0"/>
          <a:chOff x="0" y="0"/>
          <a:chExt cx="0" cy="0"/>
        </a:xfrm>
      </p:grpSpPr>
      <p:sp>
        <p:nvSpPr>
          <p:cNvPr id="7" name="Rechthoek 6"/>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p:nvPr>
        </p:nvSpPr>
        <p:spPr>
          <a:xfrm>
            <a:off x="6096000" y="-2381"/>
            <a:ext cx="6096000" cy="686133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1331"/>
              <a:gd name="connsiteX1" fmla="*/ 6091238 w 6096000"/>
              <a:gd name="connsiteY1" fmla="*/ 0 h 6861331"/>
              <a:gd name="connsiteX2" fmla="*/ 6091238 w 6096000"/>
              <a:gd name="connsiteY2" fmla="*/ 2381 h 6861331"/>
              <a:gd name="connsiteX3" fmla="*/ 6096000 w 6096000"/>
              <a:gd name="connsiteY3" fmla="*/ 2381 h 6861331"/>
              <a:gd name="connsiteX4" fmla="*/ 6096000 w 6096000"/>
              <a:gd name="connsiteY4" fmla="*/ 6860381 h 6861331"/>
              <a:gd name="connsiteX5" fmla="*/ 6095999 w 6096000"/>
              <a:gd name="connsiteY5" fmla="*/ 6860381 h 6861331"/>
              <a:gd name="connsiteX6" fmla="*/ 3832225 w 6096000"/>
              <a:gd name="connsiteY6" fmla="*/ 6860381 h 6861331"/>
              <a:gd name="connsiteX7" fmla="*/ 232201 w 6096000"/>
              <a:gd name="connsiteY7" fmla="*/ 6860381 h 6861331"/>
              <a:gd name="connsiteX8" fmla="*/ 426 w 6096000"/>
              <a:gd name="connsiteY8" fmla="*/ 6861331 h 6861331"/>
              <a:gd name="connsiteX9" fmla="*/ 0 w 6096000"/>
              <a:gd name="connsiteY9" fmla="*/ 6626381 h 6861331"/>
              <a:gd name="connsiteX10" fmla="*/ 0 w 6096000"/>
              <a:gd name="connsiteY10" fmla="*/ 5488781 h 6861331"/>
              <a:gd name="connsiteX11" fmla="*/ 1 w 6096000"/>
              <a:gd name="connsiteY11" fmla="*/ 5488781 h 6861331"/>
              <a:gd name="connsiteX12" fmla="*/ 1 w 6096000"/>
              <a:gd name="connsiteY12" fmla="*/ 948531 h 6861331"/>
              <a:gd name="connsiteX13" fmla="*/ 1 w 6096000"/>
              <a:gd name="connsiteY13" fmla="*/ 711200 h 6861331"/>
              <a:gd name="connsiteX14" fmla="*/ 1 w 6096000"/>
              <a:gd name="connsiteY14" fmla="*/ 2381 h 6861331"/>
              <a:gd name="connsiteX15" fmla="*/ 2 w 6096000"/>
              <a:gd name="connsiteY15" fmla="*/ 2381 h 6861331"/>
              <a:gd name="connsiteX16" fmla="*/ 2 w 6096000"/>
              <a:gd name="connsiteY16" fmla="*/ 711994 h 6861331"/>
              <a:gd name="connsiteX17" fmla="*/ 233366 w 6096000"/>
              <a:gd name="connsiteY17" fmla="*/ 711994 h 6861331"/>
              <a:gd name="connsiteX18" fmla="*/ 233366 w 6096000"/>
              <a:gd name="connsiteY18" fmla="*/ 2381 h 6861331"/>
              <a:gd name="connsiteX19" fmla="*/ 229238 w 6096000"/>
              <a:gd name="connsiteY19" fmla="*/ 2381 h 6861331"/>
              <a:gd name="connsiteX20" fmla="*/ 229238 w 6096000"/>
              <a:gd name="connsiteY20" fmla="*/ 0 h 686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1331">
                <a:moveTo>
                  <a:pt x="229238" y="0"/>
                </a:moveTo>
                <a:lnTo>
                  <a:pt x="6091238" y="0"/>
                </a:lnTo>
                <a:lnTo>
                  <a:pt x="6091238" y="2381"/>
                </a:lnTo>
                <a:lnTo>
                  <a:pt x="6096000" y="2381"/>
                </a:lnTo>
                <a:lnTo>
                  <a:pt x="6096000" y="6860381"/>
                </a:lnTo>
                <a:lnTo>
                  <a:pt x="6095999" y="6860381"/>
                </a:lnTo>
                <a:lnTo>
                  <a:pt x="3832225" y="6860381"/>
                </a:lnTo>
                <a:lnTo>
                  <a:pt x="232201" y="6860381"/>
                </a:lnTo>
                <a:lnTo>
                  <a:pt x="426" y="686133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322480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426 w 6096000"/>
              <a:gd name="connsiteY8" fmla="*/ 6858156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20" fmla="*/ 229238 w 6096000"/>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426" y="6858156"/>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lnTo>
                  <a:pt x="229238"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11933405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kst horizontaal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18722681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ekst horizontaal B">
    <p:spTree>
      <p:nvGrpSpPr>
        <p:cNvPr id="1" name=""/>
        <p:cNvGrpSpPr/>
        <p:nvPr/>
      </p:nvGrpSpPr>
      <p:grpSpPr>
        <a:xfrm>
          <a:off x="0" y="0"/>
          <a:ext cx="0" cy="0"/>
          <a:chOff x="0" y="0"/>
          <a:chExt cx="0" cy="0"/>
        </a:xfrm>
      </p:grpSpPr>
      <p:sp>
        <p:nvSpPr>
          <p:cNvPr id="6" name="Rechthoek 5"/>
          <p:cNvSpPr/>
          <p:nvPr/>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17769810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550981213"/>
      </p:ext>
    </p:extLst>
  </p:cSld>
  <p:clrMapOvr>
    <a:overrideClrMapping bg1="dk1" tx1="lt1" bg2="dk2" tx2="lt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6700692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4117371513"/>
      </p:ext>
    </p:extLst>
  </p:cSld>
  <p:clrMapOvr>
    <a:overrideClrMapping bg1="dk1" tx1="lt1" bg2="dk2" tx2="lt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27916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9000"/>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75314279"/>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192987 h 3430587"/>
              <a:gd name="connsiteX5" fmla="*/ 5862000 w 12192000"/>
              <a:gd name="connsiteY5" fmla="*/ 3430587 h 3430587"/>
              <a:gd name="connsiteX6" fmla="*/ 0 w 12192000"/>
              <a:gd name="connsiteY6" fmla="*/ 3430587 h 3430587"/>
              <a:gd name="connsiteX7" fmla="*/ 0 w 12192000"/>
              <a:gd name="connsiteY7"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5862000 w 12192000"/>
              <a:gd name="connsiteY4" fmla="*/ 3430587 h 3430587"/>
              <a:gd name="connsiteX5" fmla="*/ 0 w 12192000"/>
              <a:gd name="connsiteY5" fmla="*/ 3430587 h 3430587"/>
              <a:gd name="connsiteX6" fmla="*/ 0 w 12192000"/>
              <a:gd name="connsiteY6"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430587">
                <a:moveTo>
                  <a:pt x="0" y="0"/>
                </a:moveTo>
                <a:lnTo>
                  <a:pt x="12192000" y="0"/>
                </a:lnTo>
                <a:lnTo>
                  <a:pt x="12192000" y="3430587"/>
                </a:lnTo>
                <a:lnTo>
                  <a:pt x="6330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46097868"/>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8015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8136612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6996066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4296923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abel/grafiek verticaal">
    <p:spTree>
      <p:nvGrpSpPr>
        <p:cNvPr id="1" name=""/>
        <p:cNvGrpSpPr/>
        <p:nvPr/>
      </p:nvGrpSpPr>
      <p:grpSpPr>
        <a:xfrm>
          <a:off x="0" y="0"/>
          <a:ext cx="0" cy="0"/>
          <a:chOff x="0" y="0"/>
          <a:chExt cx="0" cy="0"/>
        </a:xfrm>
      </p:grpSpPr>
      <p:sp>
        <p:nvSpPr>
          <p:cNvPr id="7" name="Rechthoek 6"/>
          <p:cNvSpPr/>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38546114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Contact A">
    <p:spTree>
      <p:nvGrpSpPr>
        <p:cNvPr id="1" name=""/>
        <p:cNvGrpSpPr/>
        <p:nvPr/>
      </p:nvGrpSpPr>
      <p:grpSpPr>
        <a:xfrm>
          <a:off x="0" y="0"/>
          <a:ext cx="0" cy="0"/>
          <a:chOff x="0" y="0"/>
          <a:chExt cx="0" cy="0"/>
        </a:xfrm>
      </p:grpSpPr>
      <p:sp>
        <p:nvSpPr>
          <p:cNvPr id="6" name="Rechthoek 5"/>
          <p:cNvSpPr/>
          <p:nvPr/>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4" name="Afbeelding 3">
            <a:extLst>
              <a:ext uri="{FF2B5EF4-FFF2-40B4-BE49-F238E27FC236}">
                <a16:creationId xmlns:a16="http://schemas.microsoft.com/office/drawing/2014/main" id="{B0B83FE0-5DC0-B95C-62CF-94A4D1AB2F0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12346748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Contact B">
    <p:spTree>
      <p:nvGrpSpPr>
        <p:cNvPr id="1" name=""/>
        <p:cNvGrpSpPr/>
        <p:nvPr/>
      </p:nvGrpSpPr>
      <p:grpSpPr>
        <a:xfrm>
          <a:off x="0" y="0"/>
          <a:ext cx="0" cy="0"/>
          <a:chOff x="0" y="0"/>
          <a:chExt cx="0" cy="0"/>
        </a:xfrm>
      </p:grpSpPr>
      <p:sp>
        <p:nvSpPr>
          <p:cNvPr id="6" name="Rechthoek 5"/>
          <p:cNvSpPr/>
          <p:nvPr/>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3" name="Afbeelding 2">
            <a:extLst>
              <a:ext uri="{FF2B5EF4-FFF2-40B4-BE49-F238E27FC236}">
                <a16:creationId xmlns:a16="http://schemas.microsoft.com/office/drawing/2014/main" id="{AE39B410-55C9-6C7F-079A-4CF7E32B271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0" y="3048"/>
            <a:ext cx="12191978" cy="1676397"/>
          </a:xfrm>
          <a:prstGeom prst="rect">
            <a:avLst/>
          </a:prstGeom>
        </p:spPr>
      </p:pic>
    </p:spTree>
    <p:extLst>
      <p:ext uri="{BB962C8B-B14F-4D97-AF65-F5344CB8AC3E}">
        <p14:creationId xmlns:p14="http://schemas.microsoft.com/office/powerpoint/2010/main" val="36817017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4" name="Afbeelding 3">
            <a:extLst>
              <a:ext uri="{FF2B5EF4-FFF2-40B4-BE49-F238E27FC236}">
                <a16:creationId xmlns:a16="http://schemas.microsoft.com/office/drawing/2014/main" id="{4DE245DC-4AE6-9AD6-3D96-FD4292DEA79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 y="3047"/>
            <a:ext cx="12191985" cy="1676398"/>
          </a:xfrm>
          <a:prstGeom prst="rect">
            <a:avLst/>
          </a:prstGeom>
        </p:spPr>
      </p:pic>
    </p:spTree>
    <p:extLst>
      <p:ext uri="{BB962C8B-B14F-4D97-AF65-F5344CB8AC3E}">
        <p14:creationId xmlns:p14="http://schemas.microsoft.com/office/powerpoint/2010/main" val="26455718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CBF59-EC6B-18CE-EB06-030E9C22E39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074553-4082-1ECD-2C44-EE03E14A6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A49E827-C6AE-8194-B271-A78680978311}"/>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5133C878-B47D-C167-24C7-99F24B78BD1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185741-C771-088F-9F58-7D2310EDC4DF}"/>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20484785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54D71-29AA-1B9E-2386-6A4C930306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1FE896-CE0E-486E-FE7A-03338CBF8B1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9610E2-70F2-0D5B-F42B-EFCB6EF0290E}"/>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C7AFB9D5-2570-E3C5-4832-F6419C4A9E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179114A-D662-A7F9-70FB-A05EE6EC9465}"/>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278092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A3955-9846-57F4-D584-B9579A542E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7B09CD3-D031-18C8-6CC9-99395D4A7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8871AC4-3547-98B8-334D-164C59169C9E}"/>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2A14772C-32B0-2304-0255-CB746A8DE54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9D6F54E-1542-8FAE-A72F-22C50D886E11}"/>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377749316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A1CC3-5F72-58B8-F062-A742D85C80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501DDEB-FDFA-F9F5-FC8D-36C5C21D17A5}"/>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1DAA92-F0D5-7064-1904-9C161D8B6FA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DC5D04E-ACD1-11B8-F4BE-D5E9FAB8E835}"/>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6" name="Tijdelijke aanduiding voor voettekst 5">
            <a:extLst>
              <a:ext uri="{FF2B5EF4-FFF2-40B4-BE49-F238E27FC236}">
                <a16:creationId xmlns:a16="http://schemas.microsoft.com/office/drawing/2014/main" id="{35CC8B93-F41A-2744-BE62-50D1834BC18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183310-DDE1-EECE-AE1C-BB0BB6B85C8C}"/>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424584666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4F37B-8087-1C73-F301-429760450B9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9D3B259-3BAD-F835-02F2-1FB5F2154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ADD5C37-1E71-0FA1-3033-19B7A3978E1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0381561-C180-3C84-4437-4C585C4ECB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8E089C0-6A08-CC84-2296-C5B85DDCFFA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79AEFDC-7B91-F13B-8DC3-463C9832F51A}"/>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8" name="Tijdelijke aanduiding voor voettekst 7">
            <a:extLst>
              <a:ext uri="{FF2B5EF4-FFF2-40B4-BE49-F238E27FC236}">
                <a16:creationId xmlns:a16="http://schemas.microsoft.com/office/drawing/2014/main" id="{5C77D57B-F651-2D58-4995-57513C02BD7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90CFE2F-3F29-F4E4-0F00-D671A7E4BCE6}"/>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33957027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6EDC7-5F36-1127-E261-103455EF7B8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238B99-166B-D055-0567-2EEC23C288B1}"/>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4" name="Tijdelijke aanduiding voor voettekst 3">
            <a:extLst>
              <a:ext uri="{FF2B5EF4-FFF2-40B4-BE49-F238E27FC236}">
                <a16:creationId xmlns:a16="http://schemas.microsoft.com/office/drawing/2014/main" id="{B3D8BD5A-6C3F-966F-7401-DAF99E04007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EDD0230-D465-AD5B-21CE-5BA78E221F76}"/>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19750224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66CC7C9-6746-449C-3843-CFF105C05B83}"/>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3" name="Tijdelijke aanduiding voor voettekst 2">
            <a:extLst>
              <a:ext uri="{FF2B5EF4-FFF2-40B4-BE49-F238E27FC236}">
                <a16:creationId xmlns:a16="http://schemas.microsoft.com/office/drawing/2014/main" id="{992148EC-8051-8A13-F5C2-24A46273AA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9AC1AF7-D1E5-8183-8AFD-477586E3086F}"/>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2611257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00A1CE-0259-89DA-30DF-32673EAA17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C2A253C-9277-BD74-1BC3-F2CA43D3AA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B81F22-929F-06FC-8111-BEC7BC846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FD6A74-9071-BD70-2C2A-2F82C63DE983}"/>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6" name="Tijdelijke aanduiding voor voettekst 5">
            <a:extLst>
              <a:ext uri="{FF2B5EF4-FFF2-40B4-BE49-F238E27FC236}">
                <a16:creationId xmlns:a16="http://schemas.microsoft.com/office/drawing/2014/main" id="{E93AB926-D20D-66A8-07A9-7C8EB43E5D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3E13F66-BF49-CE19-FC43-9A8CC04B9362}"/>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12043304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8BB3FA-4840-9B60-021E-E3FB6B7015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34DCA51-A5BE-A885-817E-19FC1525B8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2AF0C0C-752F-EDC0-A211-6B190A46B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42881B7-3B4B-A4F6-4CDC-4541AC6C35EE}"/>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6" name="Tijdelijke aanduiding voor voettekst 5">
            <a:extLst>
              <a:ext uri="{FF2B5EF4-FFF2-40B4-BE49-F238E27FC236}">
                <a16:creationId xmlns:a16="http://schemas.microsoft.com/office/drawing/2014/main" id="{FB105679-D279-0770-0577-B0CB14FE8ED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3DB99E1-1FAD-6108-9BD7-BA0D9BC7BA0A}"/>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41325430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790575-6F7F-8C9E-816F-FD7C77C257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1961658-B145-9717-2DCD-DC1E829FF5E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0760D1-2E84-6806-F90E-54949A034C24}"/>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882FEAAF-B1D3-04C2-F24A-0F887D7A0A4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208730A-B610-EF57-D8C8-1B795D4EEAE7}"/>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3466499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0E0FDAF-57B9-6972-A443-DE4EBBACFB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29F4C75-2FAA-B36D-1723-7D170519D01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DDC035-3F70-188E-9E0D-AD7D550E96EA}"/>
              </a:ext>
            </a:extLst>
          </p:cNvPr>
          <p:cNvSpPr>
            <a:spLocks noGrp="1"/>
          </p:cNvSpPr>
          <p:nvPr>
            <p:ph type="dt" sz="half" idx="10"/>
          </p:nvPr>
        </p:nvSpPr>
        <p:spPr/>
        <p:txBody>
          <a:body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6CDE9039-0681-513B-EA32-8E469367562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6CDF31-7097-B88E-54F0-C6D641357060}"/>
              </a:ext>
            </a:extLst>
          </p:cNvPr>
          <p:cNvSpPr>
            <a:spLocks noGrp="1"/>
          </p:cNvSpPr>
          <p:nvPr>
            <p:ph type="sldNum" sz="quarter" idx="12"/>
          </p:nvPr>
        </p:nvSpPr>
        <p:spPr/>
        <p:txBody>
          <a:bodyPr/>
          <a:lstStyle/>
          <a:p>
            <a:fld id="{5D392B81-DA12-4600-9209-153E627D1D76}" type="slidenum">
              <a:rPr lang="nl-NL" smtClean="0"/>
              <a:t>‹nr.›</a:t>
            </a:fld>
            <a:endParaRPr lang="nl-NL"/>
          </a:p>
        </p:txBody>
      </p:sp>
    </p:spTree>
    <p:extLst>
      <p:ext uri="{BB962C8B-B14F-4D97-AF65-F5344CB8AC3E}">
        <p14:creationId xmlns:p14="http://schemas.microsoft.com/office/powerpoint/2010/main" val="192003116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EA60FBA5-4BF2-1F48-AC81-CE6D21B49542}"/>
              </a:ext>
            </a:extLst>
          </p:cNvPr>
          <p:cNvSpPr>
            <a:spLocks noGrp="1"/>
          </p:cNvSpPr>
          <p:nvPr>
            <p:ph idx="10" hasCustomPrompt="1"/>
          </p:nvPr>
        </p:nvSpPr>
        <p:spPr bwMode="gray">
          <a:xfrm>
            <a:off x="480000" y="1713437"/>
            <a:ext cx="11251200" cy="4175300"/>
          </a:xfrm>
          <a:prstGeom prst="rect">
            <a:avLst/>
          </a:prstGeom>
        </p:spPr>
        <p:txBody>
          <a:bodyPr/>
          <a:lstStyle>
            <a:lvl1pPr>
              <a:defRPr b="0" i="0">
                <a:solidFill>
                  <a:schemeClr val="tx1"/>
                </a:solidFill>
              </a:defRPr>
            </a:lvl1pPr>
            <a:lvl2pPr>
              <a:defRPr b="0" i="0">
                <a:solidFill>
                  <a:schemeClr val="tx1"/>
                </a:solidFill>
              </a:defRPr>
            </a:lvl2pPr>
            <a:lvl3pPr>
              <a:defRPr b="0" i="0">
                <a:solidFill>
                  <a:schemeClr val="tx1"/>
                </a:solidFill>
              </a:defRPr>
            </a:lvl3pPr>
            <a:lvl4pPr>
              <a:defRPr b="0" i="0">
                <a:solidFill>
                  <a:schemeClr val="tx1"/>
                </a:solidFill>
              </a:defRPr>
            </a:lvl4pPr>
            <a:lvl5pPr>
              <a:defRPr b="0" i="0">
                <a:solidFill>
                  <a:schemeClr val="tx1"/>
                </a:solidFill>
              </a:defRPr>
            </a:lvl5pPr>
          </a:lstStyle>
          <a:p>
            <a:pPr lvl="0"/>
            <a:r>
              <a:rPr lang="nl-NL" noProof="0"/>
              <a:t>Klik om tekst toe te voegen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19" name="Tijdelijke aanduiding voor titel 2">
            <a:extLst>
              <a:ext uri="{FF2B5EF4-FFF2-40B4-BE49-F238E27FC236}">
                <a16:creationId xmlns:a16="http://schemas.microsoft.com/office/drawing/2014/main" id="{03FFB608-4CAC-B646-9435-B5AD2E1181D2}"/>
              </a:ext>
            </a:extLst>
          </p:cNvPr>
          <p:cNvSpPr>
            <a:spLocks noGrp="1"/>
          </p:cNvSpPr>
          <p:nvPr>
            <p:ph type="title" hasCustomPrompt="1"/>
          </p:nvPr>
        </p:nvSpPr>
        <p:spPr>
          <a:xfrm>
            <a:off x="455121" y="480002"/>
            <a:ext cx="10047415" cy="833645"/>
          </a:xfrm>
          <a:prstGeom prst="rect">
            <a:avLst/>
          </a:prstGeom>
        </p:spPr>
        <p:txBody>
          <a:bodyPr vert="horz" lIns="0" tIns="0" rIns="0" bIns="0" rtlCol="0" anchor="t">
            <a:noAutofit/>
          </a:bodyPr>
          <a:lstStyle>
            <a:lvl1pPr>
              <a:defRPr lang="nl-NL" dirty="0"/>
            </a:lvl1pPr>
          </a:lstStyle>
          <a:p>
            <a:pPr lvl="0"/>
            <a:r>
              <a:rPr lang="nl-NL"/>
              <a:t>Klik om een titel toe te voegen</a:t>
            </a:r>
          </a:p>
        </p:txBody>
      </p:sp>
      <p:sp>
        <p:nvSpPr>
          <p:cNvPr id="3" name="Tijdelijke aanduiding voor dianummer 2">
            <a:extLst>
              <a:ext uri="{FF2B5EF4-FFF2-40B4-BE49-F238E27FC236}">
                <a16:creationId xmlns:a16="http://schemas.microsoft.com/office/drawing/2014/main" id="{77EF7C21-C889-2E4C-B12E-B89809B7A02C}"/>
              </a:ext>
            </a:extLst>
          </p:cNvPr>
          <p:cNvSpPr>
            <a:spLocks noGrp="1"/>
          </p:cNvSpPr>
          <p:nvPr>
            <p:ph type="sldNum" sz="quarter" idx="13"/>
          </p:nvPr>
        </p:nvSpPr>
        <p:spPr/>
        <p:txBody>
          <a:bodyPr/>
          <a:lstStyle>
            <a:lvl1pPr>
              <a:defRPr b="0" i="0"/>
            </a:lvl1pPr>
          </a:lstStyle>
          <a:p>
            <a:pPr defTabSz="1219170"/>
            <a:fld id="{537E2E77-CED1-4E84-91C2-4E0176ECD4FC}" type="slidenum">
              <a:rPr lang="nl-NL" smtClean="0"/>
              <a:pPr defTabSz="1219170"/>
              <a:t>‹nr.›</a:t>
            </a:fld>
            <a:endParaRPr lang="nl-NL"/>
          </a:p>
        </p:txBody>
      </p:sp>
    </p:spTree>
    <p:extLst>
      <p:ext uri="{BB962C8B-B14F-4D97-AF65-F5344CB8AC3E}">
        <p14:creationId xmlns:p14="http://schemas.microsoft.com/office/powerpoint/2010/main" val="206134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911533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0249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030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Tree>
    <p:extLst>
      <p:ext uri="{BB962C8B-B14F-4D97-AF65-F5344CB8AC3E}">
        <p14:creationId xmlns:p14="http://schemas.microsoft.com/office/powerpoint/2010/main" val="17322919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E8D818-5929-5F20-CCA9-2BB6F7A13C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66893AA-B182-417B-C0D7-CB6820B781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845DF38-92EC-3F01-C203-EE50A9FAD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8DFCBFC-6AB3-B7F2-1B68-EB4895E78AF9}"/>
              </a:ext>
            </a:extLst>
          </p:cNvPr>
          <p:cNvSpPr>
            <a:spLocks noGrp="1"/>
          </p:cNvSpPr>
          <p:nvPr>
            <p:ph type="dt" sz="half" idx="10"/>
          </p:nvPr>
        </p:nvSpPr>
        <p:spPr/>
        <p:txBody>
          <a:bodyPr/>
          <a:lstStyle/>
          <a:p>
            <a:fld id="{97259C42-C15E-4A80-9105-501C68E9D876}" type="datetimeFigureOut">
              <a:rPr lang="nl-NL" smtClean="0"/>
              <a:t>17-11-2025</a:t>
            </a:fld>
            <a:endParaRPr lang="nl-NL"/>
          </a:p>
        </p:txBody>
      </p:sp>
      <p:sp>
        <p:nvSpPr>
          <p:cNvPr id="6" name="Tijdelijke aanduiding voor voettekst 5">
            <a:extLst>
              <a:ext uri="{FF2B5EF4-FFF2-40B4-BE49-F238E27FC236}">
                <a16:creationId xmlns:a16="http://schemas.microsoft.com/office/drawing/2014/main" id="{B86D57C1-167B-0048-32C0-98418D81994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73283A-6075-7101-F19F-253DD2488D66}"/>
              </a:ext>
            </a:extLst>
          </p:cNvPr>
          <p:cNvSpPr>
            <a:spLocks noGrp="1"/>
          </p:cNvSpPr>
          <p:nvPr>
            <p:ph type="sldNum" sz="quarter" idx="12"/>
          </p:nvPr>
        </p:nvSpPr>
        <p:spPr/>
        <p:txBody>
          <a:bodyPr/>
          <a:lstStyle/>
          <a:p>
            <a:fld id="{CE9A88F4-13E7-47CA-9336-AAE1D8EE18B9}" type="slidenum">
              <a:rPr lang="nl-NL" smtClean="0"/>
              <a:t>‹nr.›</a:t>
            </a:fld>
            <a:endParaRPr lang="nl-NL"/>
          </a:p>
        </p:txBody>
      </p:sp>
    </p:spTree>
    <p:extLst>
      <p:ext uri="{BB962C8B-B14F-4D97-AF65-F5344CB8AC3E}">
        <p14:creationId xmlns:p14="http://schemas.microsoft.com/office/powerpoint/2010/main" val="31044949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Rechthoek 9"/>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40084121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a:p>
        </p:txBody>
      </p:sp>
      <p:sp>
        <p:nvSpPr>
          <p:cNvPr id="14" name="Tijdelijke aanduiding voor voettekst 13"/>
          <p:cNvSpPr>
            <a:spLocks noGrp="1"/>
          </p:cNvSpPr>
          <p:nvPr>
            <p:ph type="ftr" sz="quarter" idx="11"/>
          </p:nvPr>
        </p:nvSpPr>
        <p:spPr/>
        <p:txBody>
          <a:bodyPr/>
          <a:lstStyle/>
          <a:p>
            <a:endParaRPr lang="nl-NL"/>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002958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9" name="Rechthoek 18"/>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a:p>
        </p:txBody>
      </p:sp>
      <p:sp>
        <p:nvSpPr>
          <p:cNvPr id="12" name="Tijdelijke aanduiding voor voettekst 11"/>
          <p:cNvSpPr>
            <a:spLocks noGrp="1"/>
          </p:cNvSpPr>
          <p:nvPr>
            <p:ph type="ftr" sz="quarter" idx="24"/>
          </p:nvPr>
        </p:nvSpPr>
        <p:spPr/>
        <p:txBody>
          <a:bodyPr/>
          <a:lstStyle/>
          <a:p>
            <a:endParaRPr lang="nl-NL"/>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569538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stijl te bewerken</a:t>
            </a:r>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6" name="Tijdelijke aanduiding voor afbeelding 15"/>
          <p:cNvSpPr>
            <a:spLocks noGrp="1"/>
          </p:cNvSpPr>
          <p:nvPr>
            <p:ph type="pic" sz="quarter" idx="11"/>
          </p:nvPr>
        </p:nvSpPr>
        <p:spPr>
          <a:xfrm>
            <a:off x="0" y="-1"/>
            <a:ext cx="12192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2480431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40788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p>
        </p:txBody>
      </p:sp>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530719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107860524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059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9338065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553199" y="2276475"/>
            <a:ext cx="5004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a:p>
        </p:txBody>
      </p:sp>
      <p:sp>
        <p:nvSpPr>
          <p:cNvPr id="15" name="Tijdelijke aanduiding voor voettekst 14"/>
          <p:cNvSpPr>
            <a:spLocks noGrp="1"/>
          </p:cNvSpPr>
          <p:nvPr>
            <p:ph type="ftr" sz="quarter" idx="11"/>
          </p:nvPr>
        </p:nvSpPr>
        <p:spPr/>
        <p:txBody>
          <a:bodyPr/>
          <a:lstStyle/>
          <a:p>
            <a:endParaRPr lang="nl-NL"/>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35432196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stijl te bewerken</a:t>
            </a:r>
          </a:p>
        </p:txBody>
      </p:sp>
      <p:sp>
        <p:nvSpPr>
          <p:cNvPr id="16" name="Tijdelijke aanduiding voor datum 15"/>
          <p:cNvSpPr>
            <a:spLocks noGrp="1"/>
          </p:cNvSpPr>
          <p:nvPr>
            <p:ph type="dt" sz="half" idx="10"/>
          </p:nvPr>
        </p:nvSpPr>
        <p:spPr/>
        <p:txBody>
          <a:bodyPr/>
          <a:lstStyle/>
          <a:p>
            <a:endParaRPr lang="nl-NL"/>
          </a:p>
        </p:txBody>
      </p:sp>
      <p:sp>
        <p:nvSpPr>
          <p:cNvPr id="17" name="Tijdelijke aanduiding voor voettekst 16"/>
          <p:cNvSpPr>
            <a:spLocks noGrp="1"/>
          </p:cNvSpPr>
          <p:nvPr>
            <p:ph type="ftr" sz="quarter" idx="11"/>
          </p:nvPr>
        </p:nvSpPr>
        <p:spPr/>
        <p:txBody>
          <a:bodyPr/>
          <a:lstStyle/>
          <a:p>
            <a:endParaRPr lang="nl-NL"/>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946944760"/>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a:p>
        </p:txBody>
      </p:sp>
      <p:sp>
        <p:nvSpPr>
          <p:cNvPr id="19" name="Tijdelijke aanduiding voor voettekst 18"/>
          <p:cNvSpPr>
            <a:spLocks noGrp="1"/>
          </p:cNvSpPr>
          <p:nvPr>
            <p:ph type="ftr" sz="quarter" idx="18"/>
          </p:nvPr>
        </p:nvSpPr>
        <p:spPr/>
        <p:txBody>
          <a:bodyPr/>
          <a:lstStyle/>
          <a:p>
            <a:endParaRPr lang="nl-NL"/>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stijl te bewerken</a:t>
            </a:r>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12" name="Tijdelijke aanduiding voor datum 11"/>
          <p:cNvSpPr>
            <a:spLocks noGrp="1"/>
          </p:cNvSpPr>
          <p:nvPr>
            <p:ph type="dt" sz="half" idx="10"/>
          </p:nvPr>
        </p:nvSpPr>
        <p:spPr/>
        <p:txBody>
          <a:bodyPr/>
          <a:lstStyle/>
          <a:p>
            <a:endParaRPr lang="nl-NL"/>
          </a:p>
        </p:txBody>
      </p:sp>
      <p:sp>
        <p:nvSpPr>
          <p:cNvPr id="13" name="Tijdelijke aanduiding voor voettekst 12"/>
          <p:cNvSpPr>
            <a:spLocks noGrp="1"/>
          </p:cNvSpPr>
          <p:nvPr>
            <p:ph type="ftr" sz="quarter" idx="11"/>
          </p:nvPr>
        </p:nvSpPr>
        <p:spPr/>
        <p:txBody>
          <a:bodyPr/>
          <a:lstStyle/>
          <a:p>
            <a:endParaRPr lang="nl-NL"/>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0208820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a:p>
        </p:txBody>
      </p:sp>
      <p:sp>
        <p:nvSpPr>
          <p:cNvPr id="12" name="Tijdelijke aanduiding voor voettekst 11"/>
          <p:cNvSpPr>
            <a:spLocks noGrp="1"/>
          </p:cNvSpPr>
          <p:nvPr>
            <p:ph type="ftr" sz="quarter" idx="11"/>
          </p:nvPr>
        </p:nvSpPr>
        <p:spPr/>
        <p:txBody>
          <a:bodyPr/>
          <a:lstStyle/>
          <a:p>
            <a:endParaRPr lang="nl-NL"/>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248488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stijl te bewerken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3678323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6517598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6" name="Tijdelijke aanduiding voor datum 5"/>
          <p:cNvSpPr>
            <a:spLocks noGrp="1"/>
          </p:cNvSpPr>
          <p:nvPr>
            <p:ph type="dt" sz="half" idx="10"/>
          </p:nvPr>
        </p:nvSpPr>
        <p:spPr/>
        <p:txBody>
          <a:bodyPr/>
          <a:lstStyle/>
          <a:p>
            <a:endParaRPr lang="nl-NL"/>
          </a:p>
        </p:txBody>
      </p:sp>
      <p:sp>
        <p:nvSpPr>
          <p:cNvPr id="7" name="Tijdelijke aanduiding voor voettekst 6"/>
          <p:cNvSpPr>
            <a:spLocks noGrp="1"/>
          </p:cNvSpPr>
          <p:nvPr>
            <p:ph type="ftr" sz="quarter" idx="11"/>
          </p:nvPr>
        </p:nvSpPr>
        <p:spPr/>
        <p:txBody>
          <a:bodyPr/>
          <a:lstStyle/>
          <a:p>
            <a:endParaRPr lang="nl-NL"/>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4721006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stijl te bewerken</a:t>
            </a:r>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1"/>
          </p:nvPr>
        </p:nvSpPr>
        <p:spPr/>
        <p:txBody>
          <a:bodyPr/>
          <a:lstStyle/>
          <a:p>
            <a:endParaRPr lang="nl-NL"/>
          </a:p>
        </p:txBody>
      </p:sp>
      <p:sp>
        <p:nvSpPr>
          <p:cNvPr id="12" name="Tijdelijke aanduiding voor voettekst 11"/>
          <p:cNvSpPr>
            <a:spLocks noGrp="1"/>
          </p:cNvSpPr>
          <p:nvPr>
            <p:ph type="ftr" sz="quarter" idx="12"/>
          </p:nvPr>
        </p:nvSpPr>
        <p:spPr/>
        <p:txBody>
          <a:bodyPr/>
          <a:lstStyle/>
          <a:p>
            <a:endParaRPr lang="nl-NL"/>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088888064"/>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0" name="Rechthoek 9"/>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ijdelijke aanduiding voor datum 12"/>
          <p:cNvSpPr>
            <a:spLocks noGrp="1"/>
          </p:cNvSpPr>
          <p:nvPr>
            <p:ph type="dt" sz="half" idx="11"/>
          </p:nvPr>
        </p:nvSpPr>
        <p:spPr/>
        <p:txBody>
          <a:bodyPr/>
          <a:lstStyle/>
          <a:p>
            <a:endParaRPr lang="nl-NL"/>
          </a:p>
        </p:txBody>
      </p:sp>
      <p:sp>
        <p:nvSpPr>
          <p:cNvPr id="14" name="Tijdelijke aanduiding voor voettekst 13"/>
          <p:cNvSpPr>
            <a:spLocks noGrp="1"/>
          </p:cNvSpPr>
          <p:nvPr>
            <p:ph type="ftr" sz="quarter" idx="12"/>
          </p:nvPr>
        </p:nvSpPr>
        <p:spPr/>
        <p:txBody>
          <a:bodyPr/>
          <a:lstStyle/>
          <a:p>
            <a:endParaRPr lang="nl-NL"/>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3016962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tel 8"/>
          <p:cNvSpPr>
            <a:spLocks noGrp="1"/>
          </p:cNvSpPr>
          <p:nvPr>
            <p:ph type="title"/>
          </p:nvPr>
        </p:nvSpPr>
        <p:spPr>
          <a:xfrm>
            <a:off x="635000" y="1052513"/>
            <a:ext cx="5003800" cy="948047"/>
          </a:xfrm>
        </p:spPr>
        <p:txBody>
          <a:bodyPr/>
          <a:lstStyle/>
          <a:p>
            <a:r>
              <a:rPr lang="nl-NL"/>
              <a:t>Klik om stijl te bewerken</a:t>
            </a:r>
          </a:p>
        </p:txBody>
      </p:sp>
      <p:sp>
        <p:nvSpPr>
          <p:cNvPr id="8"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1" name="Tijdelijke aanduiding voor datum 10"/>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60986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4" name="Rechthoek 13"/>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stijl te bewerken</a:t>
            </a:r>
          </a:p>
        </p:txBody>
      </p:sp>
      <p:sp>
        <p:nvSpPr>
          <p:cNvPr id="11"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20" name="Tijdelijke aanduiding voor datum 19"/>
          <p:cNvSpPr>
            <a:spLocks noGrp="1"/>
          </p:cNvSpPr>
          <p:nvPr>
            <p:ph type="dt" sz="half" idx="25"/>
          </p:nvPr>
        </p:nvSpPr>
        <p:spPr/>
        <p:txBody>
          <a:bodyPr/>
          <a:lstStyle/>
          <a:p>
            <a:endParaRPr lang="nl-NL"/>
          </a:p>
        </p:txBody>
      </p:sp>
      <p:sp>
        <p:nvSpPr>
          <p:cNvPr id="21" name="Tijdelijke aanduiding voor voettekst 20"/>
          <p:cNvSpPr>
            <a:spLocks noGrp="1"/>
          </p:cNvSpPr>
          <p:nvPr>
            <p:ph type="ftr" sz="quarter" idx="26"/>
          </p:nvPr>
        </p:nvSpPr>
        <p:spPr/>
        <p:txBody>
          <a:bodyPr/>
          <a:lstStyle/>
          <a:p>
            <a:endParaRPr lang="nl-NL"/>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698269441"/>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stijl te bewerken</a:t>
            </a:r>
          </a:p>
        </p:txBody>
      </p:sp>
      <p:sp>
        <p:nvSpPr>
          <p:cNvPr id="10" name="Tijdelijke aanduiding voor afbeelding 9"/>
          <p:cNvSpPr>
            <a:spLocks noGrp="1"/>
          </p:cNvSpPr>
          <p:nvPr>
            <p:ph type="pic" sz="quarter" idx="24"/>
          </p:nvPr>
        </p:nvSpPr>
        <p:spPr>
          <a:xfrm>
            <a:off x="6096000" y="-2381"/>
            <a:ext cx="6096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6" name="Tijdelijke aanduiding voor datum 5"/>
          <p:cNvSpPr>
            <a:spLocks noGrp="1"/>
          </p:cNvSpPr>
          <p:nvPr>
            <p:ph type="dt" sz="half" idx="25"/>
          </p:nvPr>
        </p:nvSpPr>
        <p:spPr/>
        <p:txBody>
          <a:bodyPr/>
          <a:lstStyle/>
          <a:p>
            <a:endParaRPr lang="nl-NL"/>
          </a:p>
        </p:txBody>
      </p:sp>
      <p:sp>
        <p:nvSpPr>
          <p:cNvPr id="12" name="Tijdelijke aanduiding voor voettekst 11"/>
          <p:cNvSpPr>
            <a:spLocks noGrp="1"/>
          </p:cNvSpPr>
          <p:nvPr>
            <p:ph type="ftr" sz="quarter" idx="26"/>
          </p:nvPr>
        </p:nvSpPr>
        <p:spPr/>
        <p:txBody>
          <a:bodyPr/>
          <a:lstStyle/>
          <a:p>
            <a:endParaRPr lang="nl-NL"/>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03122645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stijl te bewerken</a:t>
            </a:r>
          </a:p>
        </p:txBody>
      </p:sp>
      <p:sp>
        <p:nvSpPr>
          <p:cNvPr id="15" name="Tijdelijke aanduiding voor datum 14"/>
          <p:cNvSpPr>
            <a:spLocks noGrp="1"/>
          </p:cNvSpPr>
          <p:nvPr>
            <p:ph type="dt" sz="half" idx="14"/>
          </p:nvPr>
        </p:nvSpPr>
        <p:spPr/>
        <p:txBody>
          <a:bodyPr/>
          <a:lstStyle/>
          <a:p>
            <a:endParaRPr lang="nl-NL"/>
          </a:p>
        </p:txBody>
      </p:sp>
      <p:sp>
        <p:nvSpPr>
          <p:cNvPr id="16" name="Tijdelijke aanduiding voor voettekst 15"/>
          <p:cNvSpPr>
            <a:spLocks noGrp="1"/>
          </p:cNvSpPr>
          <p:nvPr>
            <p:ph type="ftr" sz="quarter" idx="15"/>
          </p:nvPr>
        </p:nvSpPr>
        <p:spPr/>
        <p:txBody>
          <a:bodyPr/>
          <a:lstStyle/>
          <a:p>
            <a:endParaRPr lang="nl-NL"/>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2" name="Rechthoek 11"/>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4986315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4"/>
          </p:nvPr>
        </p:nvSpPr>
        <p:spPr/>
        <p:txBody>
          <a:bodyPr/>
          <a:lstStyle/>
          <a:p>
            <a:endParaRPr lang="nl-NL"/>
          </a:p>
        </p:txBody>
      </p:sp>
      <p:sp>
        <p:nvSpPr>
          <p:cNvPr id="10" name="Tijdelijke aanduiding voor voettekst 9"/>
          <p:cNvSpPr>
            <a:spLocks noGrp="1"/>
          </p:cNvSpPr>
          <p:nvPr>
            <p:ph type="ftr" sz="quarter" idx="15"/>
          </p:nvPr>
        </p:nvSpPr>
        <p:spPr/>
        <p:txBody>
          <a:bodyPr/>
          <a:lstStyle/>
          <a:p>
            <a:endParaRPr lang="nl-NL"/>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166905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948630212"/>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stijl te bewerken</a:t>
            </a:r>
          </a:p>
        </p:txBody>
      </p:sp>
      <p:sp>
        <p:nvSpPr>
          <p:cNvPr id="9" name="Tijdelijke aanduiding voor datum 8"/>
          <p:cNvSpPr>
            <a:spLocks noGrp="1"/>
          </p:cNvSpPr>
          <p:nvPr>
            <p:ph type="dt" sz="half" idx="15"/>
          </p:nvPr>
        </p:nvSpPr>
        <p:spPr/>
        <p:txBody>
          <a:bodyPr/>
          <a:lstStyle/>
          <a:p>
            <a:endParaRPr lang="nl-NL"/>
          </a:p>
        </p:txBody>
      </p:sp>
      <p:sp>
        <p:nvSpPr>
          <p:cNvPr id="10" name="Tijdelijke aanduiding voor voettekst 9"/>
          <p:cNvSpPr>
            <a:spLocks noGrp="1"/>
          </p:cNvSpPr>
          <p:nvPr>
            <p:ph type="ftr" sz="quarter" idx="16"/>
          </p:nvPr>
        </p:nvSpPr>
        <p:spPr/>
        <p:txBody>
          <a:bodyPr/>
          <a:lstStyle/>
          <a:p>
            <a:endParaRPr lang="nl-NL"/>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255036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566241568"/>
      </p:ext>
    </p:extLst>
  </p:cSld>
  <p:clrMapOvr>
    <a:overrideClrMapping bg1="dk1" tx1="lt1" bg2="dk2" tx2="lt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7"/>
          <p:cNvSpPr>
            <a:spLocks noGrp="1"/>
          </p:cNvSpPr>
          <p:nvPr>
            <p:ph type="dt" sz="half" idx="15"/>
          </p:nvPr>
        </p:nvSpPr>
        <p:spPr/>
        <p:txBody>
          <a:bodyPr/>
          <a:lstStyle/>
          <a:p>
            <a:endParaRPr lang="nl-NL"/>
          </a:p>
        </p:txBody>
      </p:sp>
      <p:sp>
        <p:nvSpPr>
          <p:cNvPr id="9" name="Tijdelijke aanduiding voor voettekst 8"/>
          <p:cNvSpPr>
            <a:spLocks noGrp="1"/>
          </p:cNvSpPr>
          <p:nvPr>
            <p:ph type="ftr" sz="quarter" idx="16"/>
          </p:nvPr>
        </p:nvSpPr>
        <p:spPr/>
        <p:txBody>
          <a:bodyPr/>
          <a:lstStyle/>
          <a:p>
            <a:endParaRPr lang="nl-NL"/>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6462448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stijl te bewerken</a:t>
            </a:r>
          </a:p>
        </p:txBody>
      </p:sp>
      <p:sp>
        <p:nvSpPr>
          <p:cNvPr id="13" name="Tijdelijke aanduiding voor datum 12"/>
          <p:cNvSpPr>
            <a:spLocks noGrp="1"/>
          </p:cNvSpPr>
          <p:nvPr>
            <p:ph type="dt" sz="half" idx="15"/>
          </p:nvPr>
        </p:nvSpPr>
        <p:spPr/>
        <p:txBody>
          <a:bodyPr/>
          <a:lstStyle/>
          <a:p>
            <a:endParaRPr lang="nl-NL"/>
          </a:p>
        </p:txBody>
      </p:sp>
      <p:sp>
        <p:nvSpPr>
          <p:cNvPr id="14" name="Tijdelijke aanduiding voor voettekst 13"/>
          <p:cNvSpPr>
            <a:spLocks noGrp="1"/>
          </p:cNvSpPr>
          <p:nvPr>
            <p:ph type="ftr" sz="quarter" idx="16"/>
          </p:nvPr>
        </p:nvSpPr>
        <p:spPr/>
        <p:txBody>
          <a:bodyPr/>
          <a:lstStyle/>
          <a:p>
            <a:endParaRPr lang="nl-NL"/>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485771706"/>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stijl te bewerken</a:t>
            </a:r>
          </a:p>
        </p:txBody>
      </p:sp>
      <p:sp>
        <p:nvSpPr>
          <p:cNvPr id="5" name="Tijdelijke aanduiding voor datum 4"/>
          <p:cNvSpPr>
            <a:spLocks noGrp="1"/>
          </p:cNvSpPr>
          <p:nvPr>
            <p:ph type="dt" sz="half" idx="15"/>
          </p:nvPr>
        </p:nvSpPr>
        <p:spPr/>
        <p:txBody>
          <a:bodyPr/>
          <a:lstStyle/>
          <a:p>
            <a:endParaRPr lang="nl-NL"/>
          </a:p>
        </p:txBody>
      </p:sp>
      <p:sp>
        <p:nvSpPr>
          <p:cNvPr id="6" name="Tijdelijke aanduiding voor voettekst 5"/>
          <p:cNvSpPr>
            <a:spLocks noGrp="1"/>
          </p:cNvSpPr>
          <p:nvPr>
            <p:ph type="ftr" sz="quarter" idx="16"/>
          </p:nvPr>
        </p:nvSpPr>
        <p:spPr/>
        <p:txBody>
          <a:bodyPr/>
          <a:lstStyle/>
          <a:p>
            <a:endParaRPr lang="nl-NL"/>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22722962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86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3205379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1" name="Rechthoek 2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atum 4"/>
          <p:cNvSpPr>
            <a:spLocks noGrp="1"/>
          </p:cNvSpPr>
          <p:nvPr>
            <p:ph type="dt" sz="half" idx="20"/>
          </p:nvPr>
        </p:nvSpPr>
        <p:spPr/>
        <p:txBody>
          <a:bodyPr/>
          <a:lstStyle/>
          <a:p>
            <a:endParaRPr lang="nl-NL"/>
          </a:p>
        </p:txBody>
      </p:sp>
      <p:sp>
        <p:nvSpPr>
          <p:cNvPr id="9" name="Tijdelijke aanduiding voor voettekst 8"/>
          <p:cNvSpPr>
            <a:spLocks noGrp="1"/>
          </p:cNvSpPr>
          <p:nvPr>
            <p:ph type="ftr" sz="quarter" idx="21"/>
          </p:nvPr>
        </p:nvSpPr>
        <p:spPr/>
        <p:txBody>
          <a:bodyPr/>
          <a:lstStyle/>
          <a:p>
            <a:endParaRPr lang="nl-NL"/>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inhoud 2"/>
          <p:cNvSpPr>
            <a:spLocks noGrp="1"/>
          </p:cNvSpPr>
          <p:nvPr>
            <p:ph sz="quarter" idx="13"/>
          </p:nvPr>
        </p:nvSpPr>
        <p:spPr>
          <a:xfrm>
            <a:off x="635000" y="2276475"/>
            <a:ext cx="1092358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9"/>
          <p:cNvSpPr>
            <a:spLocks noGrp="1"/>
          </p:cNvSpPr>
          <p:nvPr>
            <p:ph type="dt" sz="half" idx="14"/>
          </p:nvPr>
        </p:nvSpPr>
        <p:spPr/>
        <p:txBody>
          <a:bodyPr/>
          <a:lstStyle/>
          <a:p>
            <a:endParaRPr lang="nl-NL"/>
          </a:p>
        </p:txBody>
      </p:sp>
      <p:sp>
        <p:nvSpPr>
          <p:cNvPr id="11" name="Tijdelijke aanduiding voor voettekst 10"/>
          <p:cNvSpPr>
            <a:spLocks noGrp="1"/>
          </p:cNvSpPr>
          <p:nvPr>
            <p:ph type="ftr" sz="quarter" idx="15"/>
          </p:nvPr>
        </p:nvSpPr>
        <p:spPr/>
        <p:txBody>
          <a:bodyPr/>
          <a:lstStyle/>
          <a:p>
            <a:endParaRPr lang="nl-NL"/>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1229236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atum 10"/>
          <p:cNvSpPr>
            <a:spLocks noGrp="1"/>
          </p:cNvSpPr>
          <p:nvPr>
            <p:ph type="dt" sz="half" idx="16"/>
          </p:nvPr>
        </p:nvSpPr>
        <p:spPr/>
        <p:txBody>
          <a:bodyPr/>
          <a:lstStyle/>
          <a:p>
            <a:endParaRPr lang="nl-NL"/>
          </a:p>
        </p:txBody>
      </p:sp>
      <p:sp>
        <p:nvSpPr>
          <p:cNvPr id="12" name="Tijdelijke aanduiding voor voettekst 11"/>
          <p:cNvSpPr>
            <a:spLocks noGrp="1"/>
          </p:cNvSpPr>
          <p:nvPr>
            <p:ph type="ftr" sz="quarter" idx="17"/>
          </p:nvPr>
        </p:nvSpPr>
        <p:spPr/>
        <p:txBody>
          <a:bodyPr/>
          <a:lstStyle/>
          <a:p>
            <a:endParaRPr lang="nl-NL"/>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951346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2" name="Rechthoek 11"/>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stijl te bewerken</a:t>
            </a:r>
          </a:p>
        </p:txBody>
      </p:sp>
      <p:sp>
        <p:nvSpPr>
          <p:cNvPr id="9" name="Tijdelijke aanduiding voor inhoud 8"/>
          <p:cNvSpPr>
            <a:spLocks noGrp="1"/>
          </p:cNvSpPr>
          <p:nvPr>
            <p:ph sz="quarter" idx="19"/>
          </p:nvPr>
        </p:nvSpPr>
        <p:spPr>
          <a:xfrm>
            <a:off x="635000" y="1066799"/>
            <a:ext cx="500380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4" name="Tijdelijke aanduiding voor datum 13"/>
          <p:cNvSpPr>
            <a:spLocks noGrp="1"/>
          </p:cNvSpPr>
          <p:nvPr>
            <p:ph type="dt" sz="half" idx="20"/>
          </p:nvPr>
        </p:nvSpPr>
        <p:spPr/>
        <p:txBody>
          <a:bodyPr/>
          <a:lstStyle/>
          <a:p>
            <a:endParaRPr lang="nl-NL"/>
          </a:p>
        </p:txBody>
      </p:sp>
      <p:sp>
        <p:nvSpPr>
          <p:cNvPr id="15" name="Tijdelijke aanduiding voor voettekst 14"/>
          <p:cNvSpPr>
            <a:spLocks noGrp="1"/>
          </p:cNvSpPr>
          <p:nvPr>
            <p:ph type="ftr" sz="quarter" idx="21"/>
          </p:nvPr>
        </p:nvSpPr>
        <p:spPr/>
        <p:txBody>
          <a:bodyPr/>
          <a:lstStyle/>
          <a:p>
            <a:endParaRPr lang="nl-NL"/>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350729574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658654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a:p>
        </p:txBody>
      </p:sp>
      <p:sp>
        <p:nvSpPr>
          <p:cNvPr id="8" name="Tijdelijke aanduiding voor voettekst 7"/>
          <p:cNvSpPr>
            <a:spLocks noGrp="1"/>
          </p:cNvSpPr>
          <p:nvPr>
            <p:ph type="ftr" sz="quarter" idx="23"/>
          </p:nvPr>
        </p:nvSpPr>
        <p:spPr/>
        <p:txBody>
          <a:bodyPr/>
          <a:lstStyle/>
          <a:p>
            <a:endParaRPr lang="nl-NL"/>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30235214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4" name="Rechthoek 23"/>
          <p:cNvSpPr/>
          <p:nvPr userDrawn="1"/>
        </p:nvSpPr>
        <p:spPr>
          <a:xfrm>
            <a:off x="5773420" y="6541200"/>
            <a:ext cx="647700"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pic>
        <p:nvPicPr>
          <p:cNvPr id="14" name="Afbeelding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783080"/>
          </a:xfrm>
          <a:prstGeom prst="rect">
            <a:avLst/>
          </a:prstGeom>
        </p:spPr>
      </p:pic>
    </p:spTree>
    <p:extLst>
      <p:ext uri="{BB962C8B-B14F-4D97-AF65-F5344CB8AC3E}">
        <p14:creationId xmlns:p14="http://schemas.microsoft.com/office/powerpoint/2010/main" val="1346386736"/>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St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8000" y="1440000"/>
            <a:ext cx="7728000" cy="1344000"/>
          </a:xfrm>
        </p:spPr>
        <p:txBody>
          <a:bodyPr anchor="b" anchorCtr="0"/>
          <a:lstStyle>
            <a:lvl1pPr algn="l">
              <a:lnSpc>
                <a:spcPct val="100000"/>
              </a:lnSpc>
              <a:defRPr sz="3733" b="1">
                <a:solidFill>
                  <a:schemeClr val="tx2"/>
                </a:solidFill>
              </a:defRPr>
            </a:lvl1pPr>
          </a:lstStyle>
          <a:p>
            <a:r>
              <a:rPr lang="nl-NL" dirty="0"/>
              <a:t>Klik om stijl te bewerken</a:t>
            </a:r>
            <a:endParaRPr lang="en-US" dirty="0"/>
          </a:p>
        </p:txBody>
      </p:sp>
      <p:sp>
        <p:nvSpPr>
          <p:cNvPr id="3" name="Subtitle 2"/>
          <p:cNvSpPr>
            <a:spLocks noGrp="1"/>
          </p:cNvSpPr>
          <p:nvPr>
            <p:ph type="subTitle" idx="1" hasCustomPrompt="1"/>
          </p:nvPr>
        </p:nvSpPr>
        <p:spPr>
          <a:xfrm>
            <a:off x="768000" y="2976000"/>
            <a:ext cx="7728000" cy="768000"/>
          </a:xfrm>
        </p:spPr>
        <p:txBody>
          <a:bodyPr anchor="t" anchorCtr="0"/>
          <a:lstStyle>
            <a:lvl1pPr marL="0" indent="0" algn="l">
              <a:lnSpc>
                <a:spcPct val="100000"/>
              </a:lnSpc>
              <a:buNone/>
              <a:defRPr sz="2133">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Klik om de subtitel te bewerken</a:t>
            </a:r>
            <a:endParaRPr lang="en-US" dirty="0"/>
          </a:p>
        </p:txBody>
      </p:sp>
      <p:sp>
        <p:nvSpPr>
          <p:cNvPr id="4" name="Date Placeholder 3"/>
          <p:cNvSpPr>
            <a:spLocks noGrp="1"/>
          </p:cNvSpPr>
          <p:nvPr>
            <p:ph type="dt" sz="half" idx="10"/>
          </p:nvPr>
        </p:nvSpPr>
        <p:spPr>
          <a:xfrm>
            <a:off x="767993" y="3840000"/>
            <a:ext cx="3168000" cy="288000"/>
          </a:xfrm>
        </p:spPr>
        <p:txBody>
          <a:bodyPr/>
          <a:lstStyle>
            <a:lvl1pPr algn="l">
              <a:defRPr sz="1333">
                <a:solidFill>
                  <a:schemeClr val="tx2"/>
                </a:solidFill>
              </a:defRPr>
            </a:lvl1pPr>
          </a:lstStyle>
          <a:p>
            <a:fld id="{40ADD497-B790-6646-B0B3-65D9752D93A0}" type="datetime4">
              <a:rPr lang="nl-NL" smtClean="0"/>
              <a:pPr/>
              <a:t>17 november 2025</a:t>
            </a:fld>
            <a:endParaRPr lang="nl-NL" dirty="0"/>
          </a:p>
        </p:txBody>
      </p:sp>
      <p:sp>
        <p:nvSpPr>
          <p:cNvPr id="5" name="Footer Placeholder 4"/>
          <p:cNvSpPr>
            <a:spLocks noGrp="1"/>
          </p:cNvSpPr>
          <p:nvPr>
            <p:ph type="ftr" sz="quarter" idx="11"/>
          </p:nvPr>
        </p:nvSpPr>
        <p:spPr>
          <a:xfrm>
            <a:off x="576000" y="7200000"/>
            <a:ext cx="5520000" cy="240000"/>
          </a:xfrm>
        </p:spPr>
        <p:txBody>
          <a:bodyPr/>
          <a:lstStyle>
            <a:lvl1pPr>
              <a:defRPr>
                <a:solidFill>
                  <a:srgbClr val="ECECEC"/>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a:xfrm>
            <a:off x="11040000" y="7200000"/>
            <a:ext cx="576000" cy="288000"/>
          </a:xfrm>
        </p:spPr>
        <p:txBody>
          <a:bodyPr/>
          <a:lstStyle>
            <a:lvl1pPr>
              <a:defRPr>
                <a:solidFill>
                  <a:srgbClr val="ECECEC"/>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1437040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16000" y="1056000"/>
            <a:ext cx="4801813" cy="528000"/>
          </a:xfrm>
        </p:spPr>
        <p:txBody>
          <a:bodyPr/>
          <a:lstStyle>
            <a:lvl1pPr>
              <a:defRPr sz="2933">
                <a:solidFill>
                  <a:schemeClr val="bg1"/>
                </a:solidFill>
              </a:defRPr>
            </a:lvl1pPr>
          </a:lstStyle>
          <a:p>
            <a:r>
              <a:rPr lang="nl-NL" dirty="0"/>
              <a:t>Klik om stijl te bewerken</a:t>
            </a:r>
            <a:endParaRPr lang="en-US" dirty="0"/>
          </a:p>
        </p:txBody>
      </p:sp>
      <p:sp>
        <p:nvSpPr>
          <p:cNvPr id="4" name="Date Placeholder 3"/>
          <p:cNvSpPr>
            <a:spLocks noGrp="1"/>
          </p:cNvSpPr>
          <p:nvPr>
            <p:ph type="dt" sz="half" idx="10"/>
          </p:nvPr>
        </p:nvSpPr>
        <p:spPr>
          <a:xfrm>
            <a:off x="9120000" y="7200000"/>
            <a:ext cx="1920000" cy="240000"/>
          </a:xfrm>
        </p:spPr>
        <p:txBody>
          <a:bodyPr/>
          <a:lstStyle>
            <a:lvl1pPr>
              <a:defRPr>
                <a:solidFill>
                  <a:srgbClr val="ECECEC"/>
                </a:solidFill>
              </a:defRPr>
            </a:lvl1pPr>
          </a:lstStyle>
          <a:p>
            <a:fld id="{FA35F890-0F95-5A4A-96BA-D78C9B583BF6}" type="datetime4">
              <a:rPr lang="nl-NL" smtClean="0"/>
              <a:pPr/>
              <a:t>17 november 2025</a:t>
            </a:fld>
            <a:endParaRPr lang="nl-NL"/>
          </a:p>
        </p:txBody>
      </p:sp>
      <p:sp>
        <p:nvSpPr>
          <p:cNvPr id="5" name="Footer Placeholder 4"/>
          <p:cNvSpPr>
            <a:spLocks noGrp="1"/>
          </p:cNvSpPr>
          <p:nvPr>
            <p:ph type="ftr" sz="quarter" idx="11"/>
          </p:nvPr>
        </p:nvSpPr>
        <p:spPr>
          <a:xfrm>
            <a:off x="576000" y="7200000"/>
            <a:ext cx="5520000" cy="240000"/>
          </a:xfrm>
        </p:spPr>
        <p:txBody>
          <a:bodyPr/>
          <a:lstStyle>
            <a:lvl1pPr>
              <a:defRPr>
                <a:solidFill>
                  <a:srgbClr val="ECECEC"/>
                </a:solidFill>
              </a:defRPr>
            </a:lvl1pPr>
          </a:lstStyle>
          <a:p>
            <a:r>
              <a:rPr lang="nl-NL"/>
              <a:t>Titel van de presentatie &gt; pas aan via &gt; Functie Koptekst en voettekst</a:t>
            </a:r>
          </a:p>
        </p:txBody>
      </p:sp>
      <p:sp>
        <p:nvSpPr>
          <p:cNvPr id="6" name="Slide Number Placeholder 5"/>
          <p:cNvSpPr>
            <a:spLocks noGrp="1"/>
          </p:cNvSpPr>
          <p:nvPr>
            <p:ph type="sldNum" sz="quarter" idx="12"/>
          </p:nvPr>
        </p:nvSpPr>
        <p:spPr>
          <a:xfrm>
            <a:off x="11040000" y="7200000"/>
            <a:ext cx="576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9" name="Tijdelijke aanduiding voor afbeelding 8">
            <a:extLst>
              <a:ext uri="{FF2B5EF4-FFF2-40B4-BE49-F238E27FC236}">
                <a16:creationId xmlns:a16="http://schemas.microsoft.com/office/drawing/2014/main" id="{FCB9CFCF-C182-EA23-855C-A631DCFF6A26}"/>
              </a:ext>
            </a:extLst>
          </p:cNvPr>
          <p:cNvSpPr>
            <a:spLocks noGrp="1" noChangeAspect="1"/>
          </p:cNvSpPr>
          <p:nvPr>
            <p:ph type="pic" idx="13"/>
          </p:nvPr>
        </p:nvSpPr>
        <p:spPr>
          <a:xfrm>
            <a:off x="0" y="1"/>
            <a:ext cx="6096000" cy="6858665"/>
          </a:xfrm>
          <a:custGeom>
            <a:avLst/>
            <a:gdLst>
              <a:gd name="connsiteX0" fmla="*/ 0 w 4572000"/>
              <a:gd name="connsiteY0" fmla="*/ 0 h 5143999"/>
              <a:gd name="connsiteX1" fmla="*/ 4395600 w 4572000"/>
              <a:gd name="connsiteY1" fmla="*/ 0 h 5143999"/>
              <a:gd name="connsiteX2" fmla="*/ 4395600 w 4572000"/>
              <a:gd name="connsiteY2" fmla="*/ 536400 h 5143999"/>
              <a:gd name="connsiteX3" fmla="*/ 4572000 w 4572000"/>
              <a:gd name="connsiteY3" fmla="*/ 536400 h 5143999"/>
              <a:gd name="connsiteX4" fmla="*/ 4572000 w 4572000"/>
              <a:gd name="connsiteY4" fmla="*/ 5143999 h 5143999"/>
              <a:gd name="connsiteX5" fmla="*/ 0 w 4572000"/>
              <a:gd name="connsiteY5" fmla="*/ 5143999 h 514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999">
                <a:moveTo>
                  <a:pt x="0" y="0"/>
                </a:moveTo>
                <a:lnTo>
                  <a:pt x="4395600" y="0"/>
                </a:lnTo>
                <a:lnTo>
                  <a:pt x="4395600" y="536400"/>
                </a:lnTo>
                <a:lnTo>
                  <a:pt x="4572000" y="536400"/>
                </a:lnTo>
                <a:lnTo>
                  <a:pt x="4572000" y="5143999"/>
                </a:lnTo>
                <a:lnTo>
                  <a:pt x="0" y="5143999"/>
                </a:lnTo>
                <a:close/>
              </a:path>
            </a:pathLst>
          </a:custGeom>
          <a:solidFill>
            <a:schemeClr val="bg1">
              <a:lumMod val="85000"/>
            </a:schemeClr>
          </a:solidFill>
        </p:spPr>
        <p:txBody>
          <a:bodyPr wrap="square" lIns="720000" tIns="360000" rIns="720000" anchor="t">
            <a:noAutofit/>
          </a:bodyPr>
          <a:lstStyle>
            <a:lvl1pPr marL="0" indent="0" algn="ctr">
              <a:lnSpc>
                <a:spcPct val="150000"/>
              </a:lnSpc>
              <a:spcBef>
                <a:spcPts val="0"/>
              </a:spcBef>
              <a:buNone/>
              <a:defRPr sz="1867">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Klik op het pictogram als u een afbeelding wilt toevoegen</a:t>
            </a:r>
            <a:endParaRPr lang="en-US" dirty="0"/>
          </a:p>
        </p:txBody>
      </p:sp>
      <p:sp>
        <p:nvSpPr>
          <p:cNvPr id="11" name="Tijdelijke aanduiding voor tekst 10">
            <a:extLst>
              <a:ext uri="{FF2B5EF4-FFF2-40B4-BE49-F238E27FC236}">
                <a16:creationId xmlns:a16="http://schemas.microsoft.com/office/drawing/2014/main" id="{09E81010-E792-3887-1AF5-9EFD2CB191AC}"/>
              </a:ext>
            </a:extLst>
          </p:cNvPr>
          <p:cNvSpPr>
            <a:spLocks noGrp="1"/>
          </p:cNvSpPr>
          <p:nvPr>
            <p:ph type="body" sz="quarter" idx="14"/>
          </p:nvPr>
        </p:nvSpPr>
        <p:spPr>
          <a:xfrm>
            <a:off x="6816000" y="1824000"/>
            <a:ext cx="4800000" cy="4320000"/>
          </a:xfrm>
        </p:spPr>
        <p:txBody>
          <a:bodyPr/>
          <a:lstStyle>
            <a:lvl1pPr marL="359991" indent="-359991">
              <a:lnSpc>
                <a:spcPct val="200000"/>
              </a:lnSpc>
              <a:buClr>
                <a:schemeClr val="bg1"/>
              </a:buClr>
              <a:buSzPct val="100000"/>
              <a:buFont typeface="+mj-lt"/>
              <a:buAutoNum type="arabicPeriod"/>
              <a:defRPr b="1">
                <a:solidFill>
                  <a:schemeClr val="bg1"/>
                </a:solidFill>
              </a:defRPr>
            </a:lvl1pPr>
            <a:lvl2pPr marL="599985" indent="-239994">
              <a:lnSpc>
                <a:spcPct val="150000"/>
              </a:lnSpc>
              <a:buClr>
                <a:schemeClr val="bg1"/>
              </a:buClr>
              <a:buSzPct val="110000"/>
              <a:buFont typeface="Systeemlettertype regulier"/>
              <a:buChar char="−"/>
              <a:defRPr b="1">
                <a:solidFill>
                  <a:schemeClr val="bg1"/>
                </a:solidFill>
              </a:defRPr>
            </a:lvl2pPr>
            <a:lvl3pPr marL="599985" indent="-239994">
              <a:lnSpc>
                <a:spcPct val="150000"/>
              </a:lnSpc>
              <a:buSzPct val="110000"/>
              <a:buFont typeface="Systeemlettertype regulier"/>
              <a:buChar char="−"/>
              <a:defRPr b="1">
                <a:solidFill>
                  <a:schemeClr val="bg1"/>
                </a:solidFill>
              </a:defRPr>
            </a:lvl3pPr>
            <a:lvl4pPr marL="599985" indent="-239994">
              <a:lnSpc>
                <a:spcPct val="150000"/>
              </a:lnSpc>
              <a:buSzPct val="110000"/>
              <a:buFont typeface="Systeemlettertype regulier"/>
              <a:buChar char="−"/>
              <a:defRPr b="1">
                <a:solidFill>
                  <a:schemeClr val="bg1"/>
                </a:solidFill>
              </a:defRPr>
            </a:lvl4pPr>
            <a:lvl5pPr marL="599985" indent="-239994">
              <a:lnSpc>
                <a:spcPct val="150000"/>
              </a:lnSpc>
              <a:buSzPct val="110000"/>
              <a:buFont typeface="Systeemlettertype regulier"/>
              <a:buChar char="−"/>
              <a:defRPr b="1">
                <a:solidFill>
                  <a:schemeClr val="bg1"/>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47420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ee kolommen doorlope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4" name="Date Placeholder 3"/>
          <p:cNvSpPr>
            <a:spLocks noGrp="1"/>
          </p:cNvSpPr>
          <p:nvPr>
            <p:ph type="dt" sz="half" idx="10"/>
          </p:nvPr>
        </p:nvSpPr>
        <p:spPr/>
        <p:txBody>
          <a:bodyPr/>
          <a:lstStyle/>
          <a:p>
            <a:fld id="{5F583914-FB42-5344-A1EB-EE1A95AAD0F5}" type="datetime4">
              <a:rPr lang="nl-NL" smtClean="0"/>
              <a:t>17 november 2025</a:t>
            </a:fld>
            <a:endParaRPr lang="nl-NL"/>
          </a:p>
        </p:txBody>
      </p:sp>
      <p:sp>
        <p:nvSpPr>
          <p:cNvPr id="5" name="Footer Placeholder 4"/>
          <p:cNvSpPr>
            <a:spLocks noGrp="1"/>
          </p:cNvSpPr>
          <p:nvPr>
            <p:ph type="ftr" sz="quarter" idx="11"/>
          </p:nvPr>
        </p:nvSpPr>
        <p:spPr/>
        <p:txBody>
          <a:bodyPr/>
          <a:lstStyle/>
          <a:p>
            <a:r>
              <a:rPr lang="nl-NL"/>
              <a:t>Titel van de presentatie &gt; pas aan via &gt; Functie Koptekst en voettekst</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
        <p:nvSpPr>
          <p:cNvPr id="8" name="Content Placeholder 3">
            <a:extLst>
              <a:ext uri="{FF2B5EF4-FFF2-40B4-BE49-F238E27FC236}">
                <a16:creationId xmlns:a16="http://schemas.microsoft.com/office/drawing/2014/main" id="{C984A9BD-CFFC-C1AF-2540-920AC9F01AD6}"/>
              </a:ext>
            </a:extLst>
          </p:cNvPr>
          <p:cNvSpPr>
            <a:spLocks noGrp="1"/>
          </p:cNvSpPr>
          <p:nvPr>
            <p:ph sz="half" idx="13"/>
          </p:nvPr>
        </p:nvSpPr>
        <p:spPr>
          <a:xfrm>
            <a:off x="576001" y="2496000"/>
            <a:ext cx="11039999" cy="3648000"/>
          </a:xfrm>
        </p:spPr>
        <p:txBody>
          <a:bodyPr numCol="2" spcCol="216000"/>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6813473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4" name="Content Placeholder 3"/>
          <p:cNvSpPr>
            <a:spLocks noGrp="1"/>
          </p:cNvSpPr>
          <p:nvPr>
            <p:ph sz="half" idx="2"/>
          </p:nvPr>
        </p:nvSpPr>
        <p:spPr>
          <a:xfrm>
            <a:off x="6240000" y="2496000"/>
            <a:ext cx="5376000" cy="364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17 november 2025</a:t>
            </a:fld>
            <a:endParaRPr lang="nl-NL"/>
          </a:p>
        </p:txBody>
      </p:sp>
      <p:sp>
        <p:nvSpPr>
          <p:cNvPr id="6" name="Footer Placeholder 5"/>
          <p:cNvSpPr>
            <a:spLocks noGrp="1"/>
          </p:cNvSpPr>
          <p:nvPr>
            <p:ph type="ftr" sz="quarter" idx="11"/>
          </p:nvPr>
        </p:nvSpPr>
        <p:spPr/>
        <p:txBody>
          <a:bodyPr/>
          <a:lstStyle/>
          <a:p>
            <a:r>
              <a:rPr lang="nl-NL"/>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Content Placeholder 3">
            <a:extLst>
              <a:ext uri="{FF2B5EF4-FFF2-40B4-BE49-F238E27FC236}">
                <a16:creationId xmlns:a16="http://schemas.microsoft.com/office/drawing/2014/main" id="{C0DE0F8E-4320-8B82-3E4C-5C1257275DA2}"/>
              </a:ext>
            </a:extLst>
          </p:cNvPr>
          <p:cNvSpPr>
            <a:spLocks noGrp="1"/>
          </p:cNvSpPr>
          <p:nvPr>
            <p:ph sz="half" idx="13"/>
          </p:nvPr>
        </p:nvSpPr>
        <p:spPr>
          <a:xfrm>
            <a:off x="576001" y="2496000"/>
            <a:ext cx="5376000" cy="3648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04113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6" name="Rechthoek 15"/>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stijl te bewerken</a:t>
            </a:r>
          </a:p>
        </p:txBody>
      </p:sp>
      <p:sp>
        <p:nvSpPr>
          <p:cNvPr id="14" name="Tijdelijke aanduiding voor afbeelding 21"/>
          <p:cNvSpPr>
            <a:spLocks noGrp="1"/>
          </p:cNvSpPr>
          <p:nvPr>
            <p:ph type="pic" sz="quarter" idx="10"/>
          </p:nvPr>
        </p:nvSpPr>
        <p:spPr>
          <a:xfrm>
            <a:off x="0" y="0"/>
            <a:ext cx="609824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p>
        </p:txBody>
      </p:sp>
      <p:sp>
        <p:nvSpPr>
          <p:cNvPr id="17" name="Tijdelijke aanduiding voor datum 16"/>
          <p:cNvSpPr>
            <a:spLocks noGrp="1"/>
          </p:cNvSpPr>
          <p:nvPr>
            <p:ph type="dt" sz="half" idx="14"/>
          </p:nvPr>
        </p:nvSpPr>
        <p:spPr/>
        <p:txBody>
          <a:bodyPr/>
          <a:lstStyle/>
          <a:p>
            <a:endParaRPr lang="nl-NL"/>
          </a:p>
        </p:txBody>
      </p:sp>
      <p:sp>
        <p:nvSpPr>
          <p:cNvPr id="18" name="Tijdelijke aanduiding voor voettekst 17"/>
          <p:cNvSpPr>
            <a:spLocks noGrp="1"/>
          </p:cNvSpPr>
          <p:nvPr>
            <p:ph type="ftr" sz="quarter" idx="15"/>
          </p:nvPr>
        </p:nvSpPr>
        <p:spPr/>
        <p:txBody>
          <a:bodyPr/>
          <a:lstStyle/>
          <a:p>
            <a:endParaRPr lang="nl-NL"/>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1536944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el en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999" y="1440000"/>
            <a:ext cx="4992000" cy="1344000"/>
          </a:xfrm>
        </p:spPr>
        <p:txBody>
          <a:bodyPr/>
          <a:lstStyle>
            <a:lvl1pPr>
              <a:defRPr>
                <a:solidFill>
                  <a:schemeClr val="bg1"/>
                </a:solidFill>
              </a:defRPr>
            </a:lvl1p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17 november 2025</a:t>
            </a:fld>
            <a:endParaRPr lang="nl-NL"/>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dirty="0"/>
              <a:t>Titel van de presentatie &gt; pas aan via &gt; Functie Koptekst en voettekst</a:t>
            </a:r>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3" name="Tijdelijke aanduiding voor afbeelding 2">
            <a:extLst>
              <a:ext uri="{FF2B5EF4-FFF2-40B4-BE49-F238E27FC236}">
                <a16:creationId xmlns:a16="http://schemas.microsoft.com/office/drawing/2014/main" id="{7A45B207-EF9E-B632-1755-E53C2A1C5604}"/>
              </a:ext>
            </a:extLst>
          </p:cNvPr>
          <p:cNvSpPr>
            <a:spLocks noGrp="1" noChangeAspect="1"/>
          </p:cNvSpPr>
          <p:nvPr>
            <p:ph type="pic" idx="13"/>
          </p:nvPr>
        </p:nvSpPr>
        <p:spPr>
          <a:xfrm>
            <a:off x="6096000" y="1"/>
            <a:ext cx="6096000" cy="6858665"/>
          </a:xfrm>
          <a:custGeom>
            <a:avLst/>
            <a:gdLst>
              <a:gd name="connsiteX0" fmla="*/ 176400 w 4572000"/>
              <a:gd name="connsiteY0" fmla="*/ 0 h 5143999"/>
              <a:gd name="connsiteX1" fmla="*/ 4572000 w 4572000"/>
              <a:gd name="connsiteY1" fmla="*/ 0 h 5143999"/>
              <a:gd name="connsiteX2" fmla="*/ 4572000 w 4572000"/>
              <a:gd name="connsiteY2" fmla="*/ 5143999 h 5143999"/>
              <a:gd name="connsiteX3" fmla="*/ 0 w 4572000"/>
              <a:gd name="connsiteY3" fmla="*/ 5143999 h 5143999"/>
              <a:gd name="connsiteX4" fmla="*/ 0 w 4572000"/>
              <a:gd name="connsiteY4" fmla="*/ 536400 h 5143999"/>
              <a:gd name="connsiteX5" fmla="*/ 176400 w 4572000"/>
              <a:gd name="connsiteY5" fmla="*/ 536400 h 5143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0" h="5143999">
                <a:moveTo>
                  <a:pt x="176400" y="0"/>
                </a:moveTo>
                <a:lnTo>
                  <a:pt x="4572000" y="0"/>
                </a:lnTo>
                <a:lnTo>
                  <a:pt x="4572000" y="5143999"/>
                </a:lnTo>
                <a:lnTo>
                  <a:pt x="0" y="5143999"/>
                </a:lnTo>
                <a:lnTo>
                  <a:pt x="0" y="536400"/>
                </a:lnTo>
                <a:lnTo>
                  <a:pt x="176400" y="536400"/>
                </a:lnTo>
                <a:close/>
              </a:path>
            </a:pathLst>
          </a:custGeom>
          <a:solidFill>
            <a:schemeClr val="bg1">
              <a:lumMod val="85000"/>
            </a:schemeClr>
          </a:solidFill>
        </p:spPr>
        <p:txBody>
          <a:bodyPr wrap="square" lIns="720000" tIns="360000" rIns="720000" anchor="t">
            <a:noAutofit/>
          </a:bodyPr>
          <a:lstStyle>
            <a:lvl1pPr marL="0" indent="0" algn="ctr">
              <a:lnSpc>
                <a:spcPct val="150000"/>
              </a:lnSpc>
              <a:spcBef>
                <a:spcPts val="0"/>
              </a:spcBef>
              <a:buNone/>
              <a:defRPr sz="1867">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Klik op het pictogram als u een afbeelding wilt toevoegen</a:t>
            </a:r>
            <a:endParaRPr lang="en-US" dirty="0"/>
          </a:p>
        </p:txBody>
      </p:sp>
      <p:sp>
        <p:nvSpPr>
          <p:cNvPr id="9" name="Text Placeholder 3">
            <a:extLst>
              <a:ext uri="{FF2B5EF4-FFF2-40B4-BE49-F238E27FC236}">
                <a16:creationId xmlns:a16="http://schemas.microsoft.com/office/drawing/2014/main" id="{EDA7D187-61A6-198A-E52F-02B0D9B9AF91}"/>
              </a:ext>
            </a:extLst>
          </p:cNvPr>
          <p:cNvSpPr>
            <a:spLocks noGrp="1"/>
          </p:cNvSpPr>
          <p:nvPr>
            <p:ph type="body" sz="half" idx="2"/>
          </p:nvPr>
        </p:nvSpPr>
        <p:spPr>
          <a:xfrm>
            <a:off x="575998" y="3072000"/>
            <a:ext cx="4991999" cy="3072000"/>
          </a:xfrm>
        </p:spPr>
        <p:txBody>
          <a:bodyPr/>
          <a:lstStyle>
            <a:lvl1pPr marL="0" indent="0">
              <a:buNone/>
              <a:defRPr sz="14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Klikken om de tekststijl van het model te bewerken</a:t>
            </a:r>
          </a:p>
        </p:txBody>
      </p:sp>
    </p:spTree>
    <p:extLst>
      <p:ext uri="{BB962C8B-B14F-4D97-AF65-F5344CB8AC3E}">
        <p14:creationId xmlns:p14="http://schemas.microsoft.com/office/powerpoint/2010/main" val="4851272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en grafi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999" y="1440000"/>
            <a:ext cx="4992000" cy="1344000"/>
          </a:xfrm>
        </p:spPr>
        <p:txBody>
          <a:bodyPr/>
          <a:lstStyle>
            <a:lvl1pPr>
              <a:defRPr>
                <a:solidFill>
                  <a:schemeClr val="bg1"/>
                </a:solidFill>
              </a:defRPr>
            </a:lvl1p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17 november 2025</a:t>
            </a:fld>
            <a:endParaRPr lang="nl-NL"/>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endParaRPr lang="nl-NL" dirty="0"/>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EDA7D187-61A6-198A-E52F-02B0D9B9AF91}"/>
              </a:ext>
            </a:extLst>
          </p:cNvPr>
          <p:cNvSpPr>
            <a:spLocks noGrp="1"/>
          </p:cNvSpPr>
          <p:nvPr>
            <p:ph type="body" sz="half" idx="2"/>
          </p:nvPr>
        </p:nvSpPr>
        <p:spPr>
          <a:xfrm>
            <a:off x="575998" y="3072000"/>
            <a:ext cx="4991999" cy="3072000"/>
          </a:xfrm>
        </p:spPr>
        <p:txBody>
          <a:bodyPr/>
          <a:lstStyle>
            <a:lvl1pPr marL="0" indent="0">
              <a:buNone/>
              <a:defRPr sz="14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Klikken om de tekststijl van het model te bewerken</a:t>
            </a:r>
          </a:p>
        </p:txBody>
      </p:sp>
      <p:sp>
        <p:nvSpPr>
          <p:cNvPr id="4" name="Tijdelijke aanduiding voor grafiek 8">
            <a:extLst>
              <a:ext uri="{FF2B5EF4-FFF2-40B4-BE49-F238E27FC236}">
                <a16:creationId xmlns:a16="http://schemas.microsoft.com/office/drawing/2014/main" id="{F3F56DF9-2EA4-525D-E46A-76AF66D0D43C}"/>
              </a:ext>
            </a:extLst>
          </p:cNvPr>
          <p:cNvSpPr>
            <a:spLocks noGrp="1"/>
          </p:cNvSpPr>
          <p:nvPr>
            <p:ph type="chart" sz="quarter" idx="13" hasCustomPrompt="1"/>
          </p:nvPr>
        </p:nvSpPr>
        <p:spPr>
          <a:xfrm>
            <a:off x="6816000" y="1440000"/>
            <a:ext cx="4896853" cy="3744000"/>
          </a:xfrm>
        </p:spPr>
        <p:txBody>
          <a:bodyPr lIns="360000" tIns="180000" rIns="360000"/>
          <a:lstStyle>
            <a:lvl1pPr marL="0" indent="0" algn="ctr">
              <a:lnSpc>
                <a:spcPct val="150000"/>
              </a:lnSpc>
              <a:buFontTx/>
              <a:buNone/>
              <a:defRPr sz="1867">
                <a:solidFill>
                  <a:schemeClr val="tx1">
                    <a:lumMod val="50000"/>
                    <a:lumOff val="50000"/>
                  </a:schemeClr>
                </a:solidFill>
              </a:defRPr>
            </a:lvl1pPr>
          </a:lstStyle>
          <a:p>
            <a:r>
              <a:rPr lang="nl-NL" dirty="0"/>
              <a:t>Klik op het icoon om een grafiek toe te voegen</a:t>
            </a:r>
          </a:p>
        </p:txBody>
      </p:sp>
      <p:sp>
        <p:nvSpPr>
          <p:cNvPr id="8" name="Text Placeholder 3">
            <a:extLst>
              <a:ext uri="{FF2B5EF4-FFF2-40B4-BE49-F238E27FC236}">
                <a16:creationId xmlns:a16="http://schemas.microsoft.com/office/drawing/2014/main" id="{4F2CC5BF-2461-DA23-1089-2B88CB76646A}"/>
              </a:ext>
            </a:extLst>
          </p:cNvPr>
          <p:cNvSpPr>
            <a:spLocks noGrp="1"/>
          </p:cNvSpPr>
          <p:nvPr>
            <p:ph type="body" sz="half" idx="14" hasCustomPrompt="1"/>
          </p:nvPr>
        </p:nvSpPr>
        <p:spPr>
          <a:xfrm>
            <a:off x="6815998" y="5424000"/>
            <a:ext cx="4896853" cy="720000"/>
          </a:xfrm>
        </p:spPr>
        <p:txBody>
          <a:bodyPr/>
          <a:lstStyle>
            <a:lvl1pPr marL="0" indent="0">
              <a:buNone/>
              <a:defRPr sz="1333">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een bijschrift toe te voegen</a:t>
            </a:r>
          </a:p>
        </p:txBody>
      </p:sp>
    </p:spTree>
    <p:extLst>
      <p:ext uri="{BB962C8B-B14F-4D97-AF65-F5344CB8AC3E}">
        <p14:creationId xmlns:p14="http://schemas.microsoft.com/office/powerpoint/2010/main" val="3178092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tab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5999" y="1440000"/>
            <a:ext cx="4992000" cy="1344000"/>
          </a:xfrm>
        </p:spPr>
        <p:txBody>
          <a:bodyPr/>
          <a:lstStyle>
            <a:lvl1pPr>
              <a:defRPr>
                <a:solidFill>
                  <a:schemeClr val="bg1"/>
                </a:solidFill>
              </a:defRPr>
            </a:lvl1pPr>
          </a:lstStyle>
          <a:p>
            <a:r>
              <a:rPr lang="nl-NL" dirty="0"/>
              <a:t>Klik om stijl te bewerken</a:t>
            </a:r>
            <a:endParaRPr lang="en-US" dirty="0"/>
          </a:p>
        </p:txBody>
      </p:sp>
      <p:sp>
        <p:nvSpPr>
          <p:cNvPr id="5" name="Date Placeholder 4"/>
          <p:cNvSpPr>
            <a:spLocks noGrp="1"/>
          </p:cNvSpPr>
          <p:nvPr>
            <p:ph type="dt" sz="half" idx="10"/>
          </p:nvPr>
        </p:nvSpPr>
        <p:spPr/>
        <p:txBody>
          <a:bodyPr/>
          <a:lstStyle/>
          <a:p>
            <a:fld id="{B2C96F9E-5229-F645-8F5C-4EB949CEC216}" type="datetime4">
              <a:rPr lang="nl-NL" smtClean="0"/>
              <a:t>17 november 2025</a:t>
            </a:fld>
            <a:endParaRPr lang="nl-NL"/>
          </a:p>
        </p:txBody>
      </p:sp>
      <p:sp>
        <p:nvSpPr>
          <p:cNvPr id="6" name="Footer Placeholder 5"/>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endParaRPr lang="nl-NL" dirty="0"/>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9" name="Text Placeholder 3">
            <a:extLst>
              <a:ext uri="{FF2B5EF4-FFF2-40B4-BE49-F238E27FC236}">
                <a16:creationId xmlns:a16="http://schemas.microsoft.com/office/drawing/2014/main" id="{EDA7D187-61A6-198A-E52F-02B0D9B9AF91}"/>
              </a:ext>
            </a:extLst>
          </p:cNvPr>
          <p:cNvSpPr>
            <a:spLocks noGrp="1"/>
          </p:cNvSpPr>
          <p:nvPr>
            <p:ph type="body" sz="half" idx="2"/>
          </p:nvPr>
        </p:nvSpPr>
        <p:spPr>
          <a:xfrm>
            <a:off x="575998" y="3072000"/>
            <a:ext cx="4991999" cy="3072000"/>
          </a:xfrm>
        </p:spPr>
        <p:txBody>
          <a:bodyPr/>
          <a:lstStyle>
            <a:lvl1pPr marL="0" indent="0">
              <a:buNone/>
              <a:defRPr sz="14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Klikken om de tekststijl van het model te bewerken</a:t>
            </a:r>
          </a:p>
        </p:txBody>
      </p:sp>
      <p:sp>
        <p:nvSpPr>
          <p:cNvPr id="8" name="Text Placeholder 3">
            <a:extLst>
              <a:ext uri="{FF2B5EF4-FFF2-40B4-BE49-F238E27FC236}">
                <a16:creationId xmlns:a16="http://schemas.microsoft.com/office/drawing/2014/main" id="{4F2CC5BF-2461-DA23-1089-2B88CB76646A}"/>
              </a:ext>
            </a:extLst>
          </p:cNvPr>
          <p:cNvSpPr>
            <a:spLocks noGrp="1"/>
          </p:cNvSpPr>
          <p:nvPr>
            <p:ph type="body" sz="half" idx="14" hasCustomPrompt="1"/>
          </p:nvPr>
        </p:nvSpPr>
        <p:spPr>
          <a:xfrm>
            <a:off x="6815998" y="5424000"/>
            <a:ext cx="4896853" cy="720000"/>
          </a:xfrm>
        </p:spPr>
        <p:txBody>
          <a:bodyPr/>
          <a:lstStyle>
            <a:lvl1pPr marL="0" indent="0">
              <a:buNone/>
              <a:defRPr sz="1333">
                <a:solidFill>
                  <a:schemeClr val="tx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l-NL" dirty="0"/>
              <a:t>Klik om een bijschrift toe te voegen</a:t>
            </a:r>
          </a:p>
        </p:txBody>
      </p:sp>
      <p:sp>
        <p:nvSpPr>
          <p:cNvPr id="3" name="Tijdelijke aanduiding voor tabel 8">
            <a:extLst>
              <a:ext uri="{FF2B5EF4-FFF2-40B4-BE49-F238E27FC236}">
                <a16:creationId xmlns:a16="http://schemas.microsoft.com/office/drawing/2014/main" id="{1AD96BB0-C8E4-400F-48D4-FADF242D5AA9}"/>
              </a:ext>
            </a:extLst>
          </p:cNvPr>
          <p:cNvSpPr>
            <a:spLocks noGrp="1"/>
          </p:cNvSpPr>
          <p:nvPr>
            <p:ph type="tbl" sz="quarter" idx="15" hasCustomPrompt="1"/>
          </p:nvPr>
        </p:nvSpPr>
        <p:spPr>
          <a:xfrm>
            <a:off x="6815997" y="1440000"/>
            <a:ext cx="4896852" cy="3744000"/>
          </a:xfrm>
        </p:spPr>
        <p:txBody>
          <a:bodyPr lIns="360000" tIns="180000" rIns="360000"/>
          <a:lstStyle>
            <a:lvl1pPr marL="0" indent="0" algn="ctr">
              <a:lnSpc>
                <a:spcPct val="150000"/>
              </a:lnSpc>
              <a:buFontTx/>
              <a:buNone/>
              <a:defRPr sz="1867">
                <a:solidFill>
                  <a:schemeClr val="tx1">
                    <a:lumMod val="50000"/>
                    <a:lumOff val="50000"/>
                  </a:schemeClr>
                </a:solidFill>
              </a:defRPr>
            </a:lvl1pPr>
          </a:lstStyle>
          <a:p>
            <a:r>
              <a:rPr lang="nl-NL" dirty="0"/>
              <a:t>Klik op het icoon om een tabel toe te voegen</a:t>
            </a:r>
          </a:p>
        </p:txBody>
      </p:sp>
    </p:spTree>
    <p:extLst>
      <p:ext uri="{BB962C8B-B14F-4D97-AF65-F5344CB8AC3E}">
        <p14:creationId xmlns:p14="http://schemas.microsoft.com/office/powerpoint/2010/main" val="420438055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fsluit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120000" y="7200000"/>
            <a:ext cx="1920000" cy="240000"/>
          </a:xfrm>
        </p:spPr>
        <p:txBody>
          <a:bodyPr/>
          <a:lstStyle>
            <a:lvl1pPr>
              <a:defRPr>
                <a:solidFill>
                  <a:srgbClr val="ECECEC"/>
                </a:solidFill>
              </a:defRPr>
            </a:lvl1pPr>
          </a:lstStyle>
          <a:p>
            <a:fld id="{E01455AE-F5E8-BE4C-A591-A6522D0AF3A6}" type="datetime4">
              <a:rPr lang="nl-NL" smtClean="0"/>
              <a:pPr/>
              <a:t>17 november 2025</a:t>
            </a:fld>
            <a:endParaRPr lang="nl-NL"/>
          </a:p>
        </p:txBody>
      </p:sp>
      <p:sp>
        <p:nvSpPr>
          <p:cNvPr id="3" name="Footer Placeholder 2"/>
          <p:cNvSpPr>
            <a:spLocks noGrp="1"/>
          </p:cNvSpPr>
          <p:nvPr>
            <p:ph type="ftr" sz="quarter" idx="11"/>
          </p:nvPr>
        </p:nvSpPr>
        <p:spPr>
          <a:xfrm>
            <a:off x="576000" y="7200000"/>
            <a:ext cx="5520000" cy="240000"/>
          </a:xfrm>
        </p:spPr>
        <p:txBody>
          <a:bodyPr/>
          <a:lstStyle>
            <a:lvl1pPr>
              <a:defRPr>
                <a:solidFill>
                  <a:srgbClr val="ECECEC"/>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a:xfrm>
            <a:off x="11040000" y="7200000"/>
            <a:ext cx="576000" cy="288000"/>
          </a:xfrm>
        </p:spPr>
        <p:txBody>
          <a:bodyPr/>
          <a:lstStyle>
            <a:lvl1pPr>
              <a:defRPr>
                <a:solidFill>
                  <a:srgbClr val="ECECEC"/>
                </a:solidFill>
              </a:defRPr>
            </a:lvl1pPr>
          </a:lstStyle>
          <a:p>
            <a:fld id="{14F1411D-0280-154F-AEAC-4C20B7AA46B2}" type="slidenum">
              <a:rPr lang="nl-NL" smtClean="0"/>
              <a:pPr/>
              <a:t>‹nr.›</a:t>
            </a:fld>
            <a:endParaRPr lang="nl-NL"/>
          </a:p>
        </p:txBody>
      </p:sp>
      <p:sp>
        <p:nvSpPr>
          <p:cNvPr id="9" name="Title 1">
            <a:extLst>
              <a:ext uri="{FF2B5EF4-FFF2-40B4-BE49-F238E27FC236}">
                <a16:creationId xmlns:a16="http://schemas.microsoft.com/office/drawing/2014/main" id="{E1AB195B-1FBF-0AA6-8FEA-F6E1E91C3E55}"/>
              </a:ext>
            </a:extLst>
          </p:cNvPr>
          <p:cNvSpPr>
            <a:spLocks noGrp="1"/>
          </p:cNvSpPr>
          <p:nvPr>
            <p:ph type="title"/>
          </p:nvPr>
        </p:nvSpPr>
        <p:spPr>
          <a:xfrm>
            <a:off x="768000" y="1440000"/>
            <a:ext cx="7680000" cy="720000"/>
          </a:xfrm>
        </p:spPr>
        <p:txBody>
          <a:bodyPr/>
          <a:lstStyle/>
          <a:p>
            <a:r>
              <a:rPr lang="nl-NL" dirty="0"/>
              <a:t>Klik om stijl te bewerken</a:t>
            </a:r>
            <a:endParaRPr lang="en-US" dirty="0"/>
          </a:p>
        </p:txBody>
      </p:sp>
      <p:sp>
        <p:nvSpPr>
          <p:cNvPr id="10" name="Tekstvak 9">
            <a:extLst>
              <a:ext uri="{FF2B5EF4-FFF2-40B4-BE49-F238E27FC236}">
                <a16:creationId xmlns:a16="http://schemas.microsoft.com/office/drawing/2014/main" id="{CC1DE56E-31F7-E361-B597-A9A05D5FD393}"/>
              </a:ext>
            </a:extLst>
          </p:cNvPr>
          <p:cNvSpPr txBox="1"/>
          <p:nvPr userDrawn="1"/>
        </p:nvSpPr>
        <p:spPr>
          <a:xfrm>
            <a:off x="768000" y="3408000"/>
            <a:ext cx="4542293" cy="1461347"/>
          </a:xfrm>
          <a:prstGeom prst="rect">
            <a:avLst/>
          </a:prstGeom>
          <a:noFill/>
        </p:spPr>
        <p:txBody>
          <a:bodyPr wrap="square" lIns="0" tIns="0" rIns="0" bIns="0" rtlCol="0">
            <a:noAutofit/>
          </a:bodyPr>
          <a:lstStyle/>
          <a:p>
            <a:pPr algn="l">
              <a:lnSpc>
                <a:spcPct val="120000"/>
              </a:lnSpc>
            </a:pPr>
            <a:r>
              <a:rPr lang="nl-NL" sz="1600" b="1" noProof="1">
                <a:solidFill>
                  <a:schemeClr val="tx2"/>
                </a:solidFill>
              </a:rPr>
              <a:t>Wet collectieve warmtevoorziening</a:t>
            </a:r>
          </a:p>
          <a:p>
            <a:pPr algn="l">
              <a:lnSpc>
                <a:spcPct val="120000"/>
              </a:lnSpc>
            </a:pPr>
            <a:r>
              <a:rPr lang="nl-NL" sz="1600" noProof="1">
                <a:solidFill>
                  <a:schemeClr val="tx2"/>
                </a:solidFill>
              </a:rPr>
              <a:t>Bezuidenhoutseweg 73</a:t>
            </a:r>
          </a:p>
          <a:p>
            <a:pPr algn="l">
              <a:lnSpc>
                <a:spcPct val="120000"/>
              </a:lnSpc>
            </a:pPr>
            <a:r>
              <a:rPr lang="nl-NL" sz="1600" noProof="1">
                <a:solidFill>
                  <a:schemeClr val="tx2"/>
                </a:solidFill>
              </a:rPr>
              <a:t>070 379 8911</a:t>
            </a:r>
          </a:p>
        </p:txBody>
      </p:sp>
    </p:spTree>
    <p:extLst>
      <p:ext uri="{BB962C8B-B14F-4D97-AF65-F5344CB8AC3E}">
        <p14:creationId xmlns:p14="http://schemas.microsoft.com/office/powerpoint/2010/main" val="11260296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Date Placeholder 2"/>
          <p:cNvSpPr>
            <a:spLocks noGrp="1"/>
          </p:cNvSpPr>
          <p:nvPr>
            <p:ph type="dt" sz="half" idx="10"/>
          </p:nvPr>
        </p:nvSpPr>
        <p:spPr/>
        <p:txBody>
          <a:bodyPr/>
          <a:lstStyle/>
          <a:p>
            <a:fld id="{4929926B-3126-E446-9C4D-3CDD5194BF3F}" type="datetime4">
              <a:rPr lang="nl-NL" smtClean="0"/>
              <a:t>17 november 2025</a:t>
            </a:fld>
            <a:endParaRPr lang="nl-NL"/>
          </a:p>
        </p:txBody>
      </p:sp>
      <p:sp>
        <p:nvSpPr>
          <p:cNvPr id="4" name="Footer Placeholder 3"/>
          <p:cNvSpPr>
            <a:spLocks noGrp="1"/>
          </p:cNvSpPr>
          <p:nvPr>
            <p:ph type="ftr" sz="quarter" idx="11"/>
          </p:nvPr>
        </p:nvSpPr>
        <p:spPr/>
        <p:txBody>
          <a:bodyPr/>
          <a:lstStyle/>
          <a:p>
            <a:r>
              <a:rPr lang="nl-NL"/>
              <a:t>Titel van de presentatie &gt; pas aan via &gt; Functie Koptekst en voettekst</a:t>
            </a:r>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42942399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55AE-F5E8-BE4C-A591-A6522D0AF3A6}" type="datetime4">
              <a:rPr lang="nl-NL" smtClean="0"/>
              <a:t>17 november 2025</a:t>
            </a:fld>
            <a:endParaRPr lang="nl-NL"/>
          </a:p>
        </p:txBody>
      </p:sp>
      <p:sp>
        <p:nvSpPr>
          <p:cNvPr id="3" name="Footer Placeholder 2"/>
          <p:cNvSpPr>
            <a:spLocks noGrp="1"/>
          </p:cNvSpPr>
          <p:nvPr>
            <p:ph type="ftr" sz="quarter" idx="11"/>
          </p:nvPr>
        </p:nvSpPr>
        <p:spPr/>
        <p:txBody>
          <a:body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14240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lleen afbeelding">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CCBF5D96-F3F0-EF4A-9E75-51F1A9D014E2}"/>
              </a:ext>
            </a:extLst>
          </p:cNvPr>
          <p:cNvSpPr>
            <a:spLocks noGrp="1" noChangeAspect="1"/>
          </p:cNvSpPr>
          <p:nvPr>
            <p:ph type="pic" idx="1" hasCustomPrompt="1"/>
          </p:nvPr>
        </p:nvSpPr>
        <p:spPr>
          <a:xfrm>
            <a:off x="0" y="0"/>
            <a:ext cx="12192000" cy="6858000"/>
          </a:xfrm>
          <a:solidFill>
            <a:schemeClr val="bg1">
              <a:lumMod val="85000"/>
            </a:schemeClr>
          </a:solidFill>
        </p:spPr>
        <p:txBody>
          <a:bodyPr lIns="1800000" tIns="360000" rIns="1800000" anchor="t"/>
          <a:lstStyle>
            <a:lvl1pPr marL="0" indent="0" algn="ctr">
              <a:lnSpc>
                <a:spcPct val="150000"/>
              </a:lnSpc>
              <a:spcBef>
                <a:spcPts val="0"/>
              </a:spcBef>
              <a:buNone/>
              <a:defRPr sz="1867">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nl-NL" dirty="0"/>
              <a:t>Sleep de afbeelding naar de tijdelijke aanduiding of klik op het pictogram als u een afbeelding wilt toevoegen</a:t>
            </a:r>
            <a:endParaRPr lang="en-US" dirty="0"/>
          </a:p>
        </p:txBody>
      </p:sp>
      <p:sp>
        <p:nvSpPr>
          <p:cNvPr id="2" name="Date Placeholder 1"/>
          <p:cNvSpPr>
            <a:spLocks noGrp="1"/>
          </p:cNvSpPr>
          <p:nvPr>
            <p:ph type="dt" sz="half" idx="10"/>
          </p:nvPr>
        </p:nvSpPr>
        <p:spPr/>
        <p:txBody>
          <a:bodyPr/>
          <a:lstStyle>
            <a:lvl1pPr>
              <a:defRPr>
                <a:solidFill>
                  <a:schemeClr val="bg1"/>
                </a:solidFill>
              </a:defRPr>
            </a:lvl1pPr>
          </a:lstStyle>
          <a:p>
            <a:fld id="{CC636EFB-2533-F548-8285-37FF0865AA95}" type="datetime4">
              <a:rPr lang="nl-NL" smtClean="0"/>
              <a:pPr/>
              <a:t>17 november 2025</a:t>
            </a:fld>
            <a:endParaRPr lang="nl-NL"/>
          </a:p>
        </p:txBody>
      </p:sp>
      <p:sp>
        <p:nvSpPr>
          <p:cNvPr id="3" name="Footer Placeholder 2"/>
          <p:cNvSpPr>
            <a:spLocks noGrp="1"/>
          </p:cNvSpPr>
          <p:nvPr>
            <p:ph type="ftr" sz="quarter" idx="11"/>
          </p:nvPr>
        </p:nvSpPr>
        <p:spPr/>
        <p:txBody>
          <a:bodyPr/>
          <a:lstStyle>
            <a:lvl1pPr>
              <a:defRPr>
                <a:solidFill>
                  <a:schemeClr val="bg1"/>
                </a:solidFill>
              </a:defRPr>
            </a:lvl1pPr>
          </a:lstStyle>
          <a:p>
            <a:r>
              <a:rPr lang="nl-NL"/>
              <a:t>Titel van de presentatie &gt; pas aan via &gt; Functie Koptekst en voettekst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4F1411D-0280-154F-AEAC-4C20B7AA46B2}" type="slidenum">
              <a:rPr lang="nl-NL" smtClean="0"/>
              <a:pPr/>
              <a:t>‹nr.›</a:t>
            </a:fld>
            <a:endParaRPr lang="nl-NL"/>
          </a:p>
        </p:txBody>
      </p:sp>
    </p:spTree>
    <p:extLst>
      <p:ext uri="{BB962C8B-B14F-4D97-AF65-F5344CB8AC3E}">
        <p14:creationId xmlns:p14="http://schemas.microsoft.com/office/powerpoint/2010/main" val="10863834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30 augustus 2024 | Warmtenetten</a:t>
            </a:r>
            <a:endParaRPr lang="nl-NL" dirty="0"/>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9529077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9558829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38195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Rechthoek 10"/>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datum 9"/>
          <p:cNvSpPr>
            <a:spLocks noGrp="1"/>
          </p:cNvSpPr>
          <p:nvPr>
            <p:ph type="dt" sz="half" idx="14"/>
          </p:nvPr>
        </p:nvSpPr>
        <p:spPr/>
        <p:txBody>
          <a:bodyPr/>
          <a:lstStyle/>
          <a:p>
            <a:endParaRPr lang="nl-NL"/>
          </a:p>
        </p:txBody>
      </p:sp>
      <p:sp>
        <p:nvSpPr>
          <p:cNvPr id="12" name="Tijdelijke aanduiding voor voettekst 11"/>
          <p:cNvSpPr>
            <a:spLocks noGrp="1"/>
          </p:cNvSpPr>
          <p:nvPr>
            <p:ph type="ftr" sz="quarter" idx="15"/>
          </p:nvPr>
        </p:nvSpPr>
        <p:spPr/>
        <p:txBody>
          <a:bodyPr/>
          <a:lstStyle/>
          <a:p>
            <a:endParaRPr lang="nl-NL"/>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153237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377047229"/>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30 augustus 2024 | Warmtenetten</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 november 2025</a:t>
            </a:fld>
            <a:r>
              <a:rPr kumimoji="0" lang="en-US" sz="1050" b="0" i="0" u="none" strike="noStrike" kern="1200" cap="none" spc="0" normalizeH="0" baseline="0" noProof="0" dirty="0">
                <a:ln>
                  <a:noFill/>
                </a:ln>
                <a:solidFill>
                  <a:schemeClr val="bg1"/>
                </a:solidFill>
                <a:effectLst/>
                <a:uLnTx/>
                <a:uFillTx/>
                <a:latin typeface="+mn-lt"/>
                <a:ea typeface="+mn-ea"/>
                <a:cs typeface="+mn-cs"/>
              </a:rPr>
              <a:t> | </a:t>
            </a:r>
            <a:r>
              <a:rPr kumimoji="0" lang="en-US" sz="1050" b="0" i="0" u="none" strike="noStrike" kern="1200" cap="none" spc="0" normalizeH="0" baseline="0" noProof="0" dirty="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541006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30 augustus 2024 | Warmtenetten</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193274058"/>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1179832716"/>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405719576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11096912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13836521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40998064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Tree>
    <p:extLst>
      <p:ext uri="{BB962C8B-B14F-4D97-AF65-F5344CB8AC3E}">
        <p14:creationId xmlns:p14="http://schemas.microsoft.com/office/powerpoint/2010/main" val="342482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1.png"/><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theme" Target="../theme/theme2.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14.pn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26" Type="http://schemas.openxmlformats.org/officeDocument/2006/relationships/slideLayout" Target="../slideLayouts/slideLayout112.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34" Type="http://schemas.openxmlformats.org/officeDocument/2006/relationships/slideLayout" Target="../slideLayouts/slideLayout120.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5" Type="http://schemas.openxmlformats.org/officeDocument/2006/relationships/slideLayout" Target="../slideLayouts/slideLayout111.xml"/><Relationship Id="rId33" Type="http://schemas.openxmlformats.org/officeDocument/2006/relationships/slideLayout" Target="../slideLayouts/slideLayout119.xml"/><Relationship Id="rId38" Type="http://schemas.openxmlformats.org/officeDocument/2006/relationships/image" Target="../media/image20.png"/><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29" Type="http://schemas.openxmlformats.org/officeDocument/2006/relationships/slideLayout" Target="../slideLayouts/slideLayout115.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24" Type="http://schemas.openxmlformats.org/officeDocument/2006/relationships/slideLayout" Target="../slideLayouts/slideLayout110.xml"/><Relationship Id="rId32" Type="http://schemas.openxmlformats.org/officeDocument/2006/relationships/slideLayout" Target="../slideLayouts/slideLayout118.xml"/><Relationship Id="rId37" Type="http://schemas.openxmlformats.org/officeDocument/2006/relationships/theme" Target="../theme/theme4.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23" Type="http://schemas.openxmlformats.org/officeDocument/2006/relationships/slideLayout" Target="../slideLayouts/slideLayout109.xml"/><Relationship Id="rId28" Type="http://schemas.openxmlformats.org/officeDocument/2006/relationships/slideLayout" Target="../slideLayouts/slideLayout114.xml"/><Relationship Id="rId36" Type="http://schemas.openxmlformats.org/officeDocument/2006/relationships/slideLayout" Target="../slideLayouts/slideLayout122.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31" Type="http://schemas.openxmlformats.org/officeDocument/2006/relationships/slideLayout" Target="../slideLayouts/slideLayout117.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slideLayout" Target="../slideLayouts/slideLayout108.xml"/><Relationship Id="rId27" Type="http://schemas.openxmlformats.org/officeDocument/2006/relationships/slideLayout" Target="../slideLayouts/slideLayout113.xml"/><Relationship Id="rId30" Type="http://schemas.openxmlformats.org/officeDocument/2006/relationships/slideLayout" Target="../slideLayouts/slideLayout116.xml"/><Relationship Id="rId35" Type="http://schemas.openxmlformats.org/officeDocument/2006/relationships/slideLayout" Target="../slideLayouts/slideLayout1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image" Target="../media/image1.png"/><Relationship Id="rId3" Type="http://schemas.openxmlformats.org/officeDocument/2006/relationships/slideLayout" Target="../slideLayouts/slideLayout125.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theme" Target="../theme/theme5.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0" Type="http://schemas.openxmlformats.org/officeDocument/2006/relationships/slideLayout" Target="../slideLayouts/slideLayout142.xml"/><Relationship Id="rId29" Type="http://schemas.openxmlformats.org/officeDocument/2006/relationships/slideLayout" Target="../slideLayouts/slideLayout15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10" Type="http://schemas.openxmlformats.org/officeDocument/2006/relationships/slideLayout" Target="../slideLayouts/slideLayout132.xml"/><Relationship Id="rId19" Type="http://schemas.openxmlformats.org/officeDocument/2006/relationships/slideLayout" Target="../slideLayouts/slideLayout141.xml"/><Relationship Id="rId31" Type="http://schemas.openxmlformats.org/officeDocument/2006/relationships/slideLayout" Target="../slideLayouts/slideLayout153.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heme" Target="../theme/theme6.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40">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
        <p:nvSpPr>
          <p:cNvPr id="5" name="Tekstvak 4">
            <a:extLst>
              <a:ext uri="{FF2B5EF4-FFF2-40B4-BE49-F238E27FC236}">
                <a16:creationId xmlns:a16="http://schemas.microsoft.com/office/drawing/2014/main" id="{703427A5-42C6-FD7B-8180-758113F5D818}"/>
              </a:ext>
            </a:extLst>
          </p:cNvPr>
          <p:cNvSpPr txBox="1"/>
          <p:nvPr userDrawn="1">
            <p:extLst>
              <p:ext uri="{1162E1C5-73C7-4A58-AE30-91384D911F3F}">
                <p184:classification xmlns:p184="http://schemas.microsoft.com/office/powerpoint/2018/4/main" val="ftr"/>
              </p:ext>
            </p:extLst>
          </p:nvPr>
        </p:nvSpPr>
        <p:spPr>
          <a:xfrm>
            <a:off x="0" y="67056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41" r:id="rId30"/>
    <p:sldLayoutId id="2147483742" r:id="rId31"/>
    <p:sldLayoutId id="2147483702" r:id="rId32"/>
    <p:sldLayoutId id="2147483721" r:id="rId33"/>
    <p:sldLayoutId id="2147483700" r:id="rId34"/>
    <p:sldLayoutId id="2147483692" r:id="rId35"/>
    <p:sldLayoutId id="2147483722" r:id="rId36"/>
    <p:sldLayoutId id="2147483723" r:id="rId37"/>
    <p:sldLayoutId id="2147483818" r:id="rId38"/>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userDrawn="1"/>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3" name="Rechthoek 12"/>
          <p:cNvSpPr>
            <a:spLocks/>
          </p:cNvSpPr>
          <p:nvPr userDrawn="1"/>
        </p:nvSpPr>
        <p:spPr>
          <a:xfrm>
            <a:off x="5862000" y="6620400"/>
            <a:ext cx="468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273571799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00" y="1440000"/>
            <a:ext cx="11040000" cy="780480"/>
          </a:xfrm>
          <a:prstGeom prst="rect">
            <a:avLst/>
          </a:prstGeom>
        </p:spPr>
        <p:txBody>
          <a:bodyPr vert="horz" lIns="0" tIns="0" rIns="0" bIns="0" rtlCol="0" anchor="t" anchorCtr="0">
            <a:noAutofit/>
          </a:bodyPr>
          <a:lstStyle/>
          <a:p>
            <a:r>
              <a:rPr lang="nl-NL" dirty="0"/>
              <a:t>Titelstijl van model bewerken</a:t>
            </a:r>
            <a:endParaRPr lang="en-US" dirty="0"/>
          </a:p>
        </p:txBody>
      </p:sp>
      <p:sp>
        <p:nvSpPr>
          <p:cNvPr id="3" name="Text Placeholder 2"/>
          <p:cNvSpPr>
            <a:spLocks noGrp="1"/>
          </p:cNvSpPr>
          <p:nvPr>
            <p:ph type="body" idx="1"/>
          </p:nvPr>
        </p:nvSpPr>
        <p:spPr>
          <a:xfrm>
            <a:off x="576000" y="2496000"/>
            <a:ext cx="11040000" cy="3648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9120000" y="6384000"/>
            <a:ext cx="1920000" cy="240000"/>
          </a:xfrm>
          <a:prstGeom prst="rect">
            <a:avLst/>
          </a:prstGeom>
        </p:spPr>
        <p:txBody>
          <a:bodyPr vert="horz" lIns="0" tIns="0" rIns="0" bIns="0" rtlCol="0" anchor="t" anchorCtr="0">
            <a:noAutofit/>
          </a:bodyPr>
          <a:lstStyle>
            <a:lvl1pPr algn="r">
              <a:defRPr sz="933">
                <a:solidFill>
                  <a:schemeClr val="tx2"/>
                </a:solidFill>
              </a:defRPr>
            </a:lvl1pPr>
          </a:lstStyle>
          <a:p>
            <a:fld id="{C1F610A6-3FB9-BB49-BAD8-F52931540E00}" type="datetime4">
              <a:rPr lang="nl-NL" smtClean="0"/>
              <a:pPr/>
              <a:t>17 november 2025</a:t>
            </a:fld>
            <a:endParaRPr lang="nl-NL" dirty="0"/>
          </a:p>
        </p:txBody>
      </p:sp>
      <p:sp>
        <p:nvSpPr>
          <p:cNvPr id="5" name="Footer Placeholder 4"/>
          <p:cNvSpPr>
            <a:spLocks noGrp="1"/>
          </p:cNvSpPr>
          <p:nvPr>
            <p:ph type="ftr" sz="quarter" idx="3"/>
          </p:nvPr>
        </p:nvSpPr>
        <p:spPr>
          <a:xfrm>
            <a:off x="576000" y="6384000"/>
            <a:ext cx="5520000" cy="240000"/>
          </a:xfrm>
          <a:prstGeom prst="rect">
            <a:avLst/>
          </a:prstGeom>
        </p:spPr>
        <p:txBody>
          <a:bodyPr vert="horz" lIns="0" tIns="0" rIns="0" bIns="0" rtlCol="0" anchor="t" anchorCtr="0">
            <a:noAutofit/>
          </a:bodyPr>
          <a:lstStyle>
            <a:lvl1pPr algn="l">
              <a:defRPr sz="933">
                <a:solidFill>
                  <a:schemeClr val="tx2"/>
                </a:solidFill>
              </a:defRPr>
            </a:lvl1pPr>
          </a:lstStyle>
          <a:p>
            <a:r>
              <a:rPr lang="nl-NL"/>
              <a:t>Titel van de presentatie &gt; pas aan via &gt; Functie Koptekst en voettekst</a:t>
            </a:r>
            <a:endParaRPr lang="nl-NL" dirty="0"/>
          </a:p>
        </p:txBody>
      </p:sp>
      <p:sp>
        <p:nvSpPr>
          <p:cNvPr id="6" name="Slide Number Placeholder 5"/>
          <p:cNvSpPr>
            <a:spLocks noGrp="1"/>
          </p:cNvSpPr>
          <p:nvPr>
            <p:ph type="sldNum" sz="quarter" idx="4"/>
          </p:nvPr>
        </p:nvSpPr>
        <p:spPr>
          <a:xfrm>
            <a:off x="11040000" y="6336000"/>
            <a:ext cx="576000" cy="288000"/>
          </a:xfrm>
          <a:prstGeom prst="rect">
            <a:avLst/>
          </a:prstGeom>
        </p:spPr>
        <p:txBody>
          <a:bodyPr vert="horz" lIns="0" tIns="0" rIns="0" bIns="0" rtlCol="0" anchor="t" anchorCtr="0">
            <a:noAutofit/>
          </a:bodyPr>
          <a:lstStyle>
            <a:lvl1pPr algn="r">
              <a:defRPr sz="1333" b="1">
                <a:solidFill>
                  <a:schemeClr val="tx2"/>
                </a:solidFill>
              </a:defRPr>
            </a:lvl1pPr>
          </a:lstStyle>
          <a:p>
            <a:fld id="{14F1411D-0280-154F-AEAC-4C20B7AA46B2}" type="slidenum">
              <a:rPr lang="nl-NL" smtClean="0"/>
              <a:pPr/>
              <a:t>‹nr.›</a:t>
            </a:fld>
            <a:endParaRPr lang="nl-NL" dirty="0"/>
          </a:p>
        </p:txBody>
      </p:sp>
      <p:sp>
        <p:nvSpPr>
          <p:cNvPr id="8" name="Tekstvak 7">
            <a:extLst>
              <a:ext uri="{FF2B5EF4-FFF2-40B4-BE49-F238E27FC236}">
                <a16:creationId xmlns:a16="http://schemas.microsoft.com/office/drawing/2014/main" id="{C50B510C-1B18-935B-77AC-DEB1A01709EB}"/>
              </a:ext>
            </a:extLst>
          </p:cNvPr>
          <p:cNvSpPr txBox="1"/>
          <p:nvPr userDrawn="1">
            <p:extLst>
              <p:ext uri="{1162E1C5-73C7-4A58-AE30-91384D911F3F}">
                <p184:classification xmlns:p184="http://schemas.microsoft.com/office/powerpoint/2018/4/main" val="ftr"/>
              </p:ext>
            </p:extLst>
          </p:nvPr>
        </p:nvSpPr>
        <p:spPr>
          <a:xfrm>
            <a:off x="1" y="6654801"/>
            <a:ext cx="1013884" cy="205121"/>
          </a:xfrm>
          <a:prstGeom prst="rect">
            <a:avLst/>
          </a:prstGeom>
        </p:spPr>
        <p:txBody>
          <a:bodyPr horzOverflow="overflow" lIns="0" tIns="0" rIns="0" bIns="0">
            <a:spAutoFit/>
          </a:bodyPr>
          <a:lstStyle/>
          <a:p>
            <a:pPr algn="l"/>
            <a:r>
              <a:rPr lang="nl-NL" sz="1333">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150284263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p:txStyles>
    <p:titleStyle>
      <a:lvl1pPr algn="l" defTabSz="914377"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39994" indent="-239994" algn="l" defTabSz="914377" rtl="0" eaLnBrk="1" latinLnBrk="0" hangingPunct="1">
        <a:lnSpc>
          <a:spcPct val="110000"/>
        </a:lnSpc>
        <a:spcBef>
          <a:spcPts val="0"/>
        </a:spcBef>
        <a:buClr>
          <a:schemeClr val="accent2"/>
        </a:buClr>
        <a:buSzPct val="110000"/>
        <a:buFont typeface="Systeemlettertype regulier"/>
        <a:buChar char="•"/>
        <a:defRPr sz="1400" kern="1200">
          <a:solidFill>
            <a:schemeClr val="tx1"/>
          </a:solidFill>
          <a:latin typeface="+mn-lt"/>
          <a:ea typeface="+mn-ea"/>
          <a:cs typeface="+mn-cs"/>
        </a:defRPr>
      </a:lvl1pPr>
      <a:lvl2pPr marL="479988" indent="-239994" algn="l" defTabSz="914377" rtl="0" eaLnBrk="1" latinLnBrk="0" hangingPunct="1">
        <a:lnSpc>
          <a:spcPct val="110000"/>
        </a:lnSpc>
        <a:spcBef>
          <a:spcPts val="0"/>
        </a:spcBef>
        <a:buClr>
          <a:schemeClr val="accent5"/>
        </a:buClr>
        <a:buSzPct val="120000"/>
        <a:buFont typeface="Systeemlettertype regulier"/>
        <a:buChar char="−"/>
        <a:defRPr sz="1400" kern="1200">
          <a:solidFill>
            <a:schemeClr val="tx1"/>
          </a:solidFill>
          <a:latin typeface="+mn-lt"/>
          <a:ea typeface="+mn-ea"/>
          <a:cs typeface="+mn-cs"/>
        </a:defRPr>
      </a:lvl2pPr>
      <a:lvl3pPr marL="0" indent="0" algn="l" defTabSz="914377" rtl="0" eaLnBrk="1" latinLnBrk="0" hangingPunct="1">
        <a:lnSpc>
          <a:spcPct val="110000"/>
        </a:lnSpc>
        <a:spcBef>
          <a:spcPts val="0"/>
        </a:spcBef>
        <a:buFontTx/>
        <a:buNone/>
        <a:defRPr sz="1400" b="1" kern="1200">
          <a:solidFill>
            <a:schemeClr val="tx2"/>
          </a:solidFill>
          <a:latin typeface="+mn-lt"/>
          <a:ea typeface="+mn-ea"/>
          <a:cs typeface="+mn-cs"/>
        </a:defRPr>
      </a:lvl3pPr>
      <a:lvl4pPr marL="0" indent="0" algn="l" defTabSz="914377" rtl="0" eaLnBrk="1" latinLnBrk="0" hangingPunct="1">
        <a:lnSpc>
          <a:spcPct val="110000"/>
        </a:lnSpc>
        <a:spcBef>
          <a:spcPts val="0"/>
        </a:spcBef>
        <a:buFontTx/>
        <a:buNone/>
        <a:defRPr sz="1400" kern="1200">
          <a:solidFill>
            <a:schemeClr val="tx1"/>
          </a:solidFill>
          <a:latin typeface="+mn-lt"/>
          <a:ea typeface="+mn-ea"/>
          <a:cs typeface="+mn-cs"/>
        </a:defRPr>
      </a:lvl4pPr>
      <a:lvl5pPr marL="359991" indent="-359991" algn="l" defTabSz="914377" rtl="0" eaLnBrk="1" latinLnBrk="0" hangingPunct="1">
        <a:lnSpc>
          <a:spcPct val="110000"/>
        </a:lnSpc>
        <a:spcBef>
          <a:spcPts val="0"/>
        </a:spcBef>
        <a:buFont typeface="+mj-lt"/>
        <a:buAutoNum type="arabicPeriod"/>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30 augustus 2024 | Warmtenetten</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11177621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 id="2147483852" r:id="rId17"/>
    <p:sldLayoutId id="2147483853" r:id="rId18"/>
    <p:sldLayoutId id="2147483854" r:id="rId19"/>
    <p:sldLayoutId id="2147483855" r:id="rId20"/>
    <p:sldLayoutId id="2147483856" r:id="rId21"/>
    <p:sldLayoutId id="2147483857" r:id="rId22"/>
    <p:sldLayoutId id="2147483858" r:id="rId23"/>
    <p:sldLayoutId id="2147483859" r:id="rId24"/>
    <p:sldLayoutId id="2147483860" r:id="rId25"/>
    <p:sldLayoutId id="2147483861" r:id="rId26"/>
    <p:sldLayoutId id="2147483862" r:id="rId27"/>
    <p:sldLayoutId id="2147483863" r:id="rId28"/>
    <p:sldLayoutId id="2147483864" r:id="rId29"/>
    <p:sldLayoutId id="2147483865" r:id="rId30"/>
    <p:sldLayoutId id="2147483866" r:id="rId31"/>
    <p:sldLayoutId id="2147483867" r:id="rId32"/>
    <p:sldLayoutId id="2147483868" r:id="rId33"/>
    <p:sldLayoutId id="2147483869" r:id="rId34"/>
    <p:sldLayoutId id="2147483870" r:id="rId35"/>
    <p:sldLayoutId id="2147483871"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pic>
        <p:nvPicPr>
          <p:cNvPr id="12" name="Afbeelding 1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sp>
        <p:nvSpPr>
          <p:cNvPr id="5" name="Tekstvak 4">
            <a:extLst>
              <a:ext uri="{FF2B5EF4-FFF2-40B4-BE49-F238E27FC236}">
                <a16:creationId xmlns:a16="http://schemas.microsoft.com/office/drawing/2014/main" id="{CCAD58E8-0499-F8C1-5E41-A679109386C6}"/>
              </a:ext>
            </a:extLst>
          </p:cNvPr>
          <p:cNvSpPr txBox="1"/>
          <p:nvPr>
            <p:extLst>
              <p:ext uri="{1162E1C5-73C7-4A58-AE30-91384D911F3F}">
                <p184:classification xmlns:p184="http://schemas.microsoft.com/office/powerpoint/2018/4/main" val="ftr"/>
              </p:ext>
            </p:extLst>
          </p:nvPr>
        </p:nvSpPr>
        <p:spPr>
          <a:xfrm>
            <a:off x="63500" y="66421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82812712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 id="2147483900" r:id="rId28"/>
    <p:sldLayoutId id="2147483901" r:id="rId29"/>
    <p:sldLayoutId id="2147483902" r:id="rId30"/>
    <p:sldLayoutId id="2147483903" r:id="rId31"/>
    <p:sldLayoutId id="2147483904" r:id="rId32"/>
    <p:sldLayoutId id="2147483905" r:id="rId33"/>
    <p:sldLayoutId id="2147483906" r:id="rId34"/>
    <p:sldLayoutId id="2147483907" r:id="rId35"/>
    <p:sldLayoutId id="2147483908" r:id="rId36"/>
    <p:sldLayoutId id="2147483909"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8E1A2B-B1C0-138D-86E3-17D39E94C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4BB158A-D559-292D-21A8-B23E0ECC9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29D946-CA2F-36E2-31E3-EE92A898C0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D325D1-5A0A-4B30-BA2A-6343A55BE303}" type="datetimeFigureOut">
              <a:rPr lang="nl-NL" smtClean="0"/>
              <a:t>17-11-2025</a:t>
            </a:fld>
            <a:endParaRPr lang="nl-NL"/>
          </a:p>
        </p:txBody>
      </p:sp>
      <p:sp>
        <p:nvSpPr>
          <p:cNvPr id="5" name="Tijdelijke aanduiding voor voettekst 4">
            <a:extLst>
              <a:ext uri="{FF2B5EF4-FFF2-40B4-BE49-F238E27FC236}">
                <a16:creationId xmlns:a16="http://schemas.microsoft.com/office/drawing/2014/main" id="{D07553AB-F7DE-BD4B-FA12-C6E80EA25A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71BFCA18-E60C-531E-DD32-A98A6AC79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392B81-DA12-4600-9209-153E627D1D76}" type="slidenum">
              <a:rPr lang="nl-NL" smtClean="0"/>
              <a:t>‹nr.›</a:t>
            </a:fld>
            <a:endParaRPr lang="nl-NL"/>
          </a:p>
        </p:txBody>
      </p:sp>
      <p:sp>
        <p:nvSpPr>
          <p:cNvPr id="8" name="Tekstvak 7">
            <a:extLst>
              <a:ext uri="{FF2B5EF4-FFF2-40B4-BE49-F238E27FC236}">
                <a16:creationId xmlns:a16="http://schemas.microsoft.com/office/drawing/2014/main" id="{571545A0-1A63-1DFF-77F6-73A9C9B23D77}"/>
              </a:ext>
            </a:extLst>
          </p:cNvPr>
          <p:cNvSpPr txBox="1"/>
          <p:nvPr userDrawn="1">
            <p:extLst>
              <p:ext uri="{1162E1C5-73C7-4A58-AE30-91384D911F3F}">
                <p184:classification xmlns:p184="http://schemas.microsoft.com/office/powerpoint/2018/4/main" val="ftr"/>
              </p:ext>
            </p:extLst>
          </p:nvPr>
        </p:nvSpPr>
        <p:spPr>
          <a:xfrm>
            <a:off x="63500" y="6642100"/>
            <a:ext cx="760413" cy="152400"/>
          </a:xfrm>
          <a:prstGeom prst="rect">
            <a:avLst/>
          </a:prstGeom>
        </p:spPr>
        <p:txBody>
          <a:bodyPr horzOverflow="overflow" lIns="0" tIns="0" rIns="0" bIns="0">
            <a:spAutoFit/>
          </a:bodyPr>
          <a:lstStyle/>
          <a:p>
            <a:pPr algn="l"/>
            <a:r>
              <a:rPr lang="nl-NL"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2120704158"/>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tweedekamer.nl/kamerstukken/detail?id=2025D02583&amp;did=2025D0258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1AE700-3891-1F3A-20CC-4E6DB954CDDA}"/>
              </a:ext>
            </a:extLst>
          </p:cNvPr>
          <p:cNvSpPr>
            <a:spLocks noGrp="1"/>
          </p:cNvSpPr>
          <p:nvPr>
            <p:ph type="ctrTitle"/>
          </p:nvPr>
        </p:nvSpPr>
        <p:spPr>
          <a:xfrm>
            <a:off x="634047" y="4201057"/>
            <a:ext cx="10923906" cy="1726479"/>
          </a:xfrm>
        </p:spPr>
        <p:txBody>
          <a:bodyPr anchor="b">
            <a:normAutofit fontScale="90000"/>
          </a:bodyPr>
          <a:lstStyle/>
          <a:p>
            <a:pPr lvl="0"/>
            <a:r>
              <a:rPr lang="nl-NL" dirty="0"/>
              <a:t>Presentatie collectieve warmte</a:t>
            </a:r>
            <a:br>
              <a:rPr lang="nl-NL" dirty="0"/>
            </a:br>
            <a:br>
              <a:rPr lang="nl-NL" dirty="0"/>
            </a:br>
            <a:r>
              <a:rPr lang="nl-NL" sz="1800" dirty="0">
                <a:effectLst/>
                <a:latin typeface="Arial" panose="020B0604020202020204" pitchFamily="34" charset="0"/>
                <a:ea typeface="Times New Roman" panose="02020603050405020304" pitchFamily="18" charset="0"/>
                <a:cs typeface="Times New Roman" panose="02020603050405020304" pitchFamily="18" charset="0"/>
              </a:rPr>
              <a:t>Provincie Drenthe - dinsdag 18 november 2025 </a:t>
            </a:r>
            <a:br>
              <a:rPr lang="nl-NL" sz="1800" dirty="0">
                <a:effectLst/>
                <a:latin typeface="Calibri" panose="020F0502020204030204" pitchFamily="34" charset="0"/>
                <a:ea typeface="Aptos" panose="020B0004020202020204" pitchFamily="34" charset="0"/>
                <a:cs typeface="Times New Roman" panose="02020603050405020304" pitchFamily="18" charset="0"/>
              </a:rPr>
            </a:br>
            <a:endParaRPr lang="nl-NL" dirty="0"/>
          </a:p>
        </p:txBody>
      </p:sp>
      <p:pic>
        <p:nvPicPr>
          <p:cNvPr id="1026" name="Picture 2">
            <a:extLst>
              <a:ext uri="{FF2B5EF4-FFF2-40B4-BE49-F238E27FC236}">
                <a16:creationId xmlns:a16="http://schemas.microsoft.com/office/drawing/2014/main" id="{67E6B9B0-D46F-A6FE-DA2C-C25A005593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847" b="17228"/>
          <a:stretch/>
        </p:blipFill>
        <p:spPr bwMode="auto">
          <a:xfrm>
            <a:off x="20" y="-1"/>
            <a:ext cx="1219198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rgbClr val="FFFFFF"/>
          </a:solidFill>
        </p:spPr>
      </p:pic>
      <p:sp>
        <p:nvSpPr>
          <p:cNvPr id="1040" name="Date Placeholder 5">
            <a:extLst>
              <a:ext uri="{FF2B5EF4-FFF2-40B4-BE49-F238E27FC236}">
                <a16:creationId xmlns:a16="http://schemas.microsoft.com/office/drawing/2014/main" id="{BD82A30F-6DA6-1B57-872D-CF5BA1C6CB45}"/>
              </a:ext>
            </a:extLst>
          </p:cNvPr>
          <p:cNvSpPr>
            <a:spLocks noGrp="1"/>
          </p:cNvSpPr>
          <p:nvPr>
            <p:ph type="dt" sz="half" idx="12"/>
          </p:nvPr>
        </p:nvSpPr>
        <p:spPr>
          <a:xfrm>
            <a:off x="635000" y="6543488"/>
            <a:ext cx="5003800" cy="264272"/>
          </a:xfrm>
        </p:spPr>
        <p:txBody>
          <a:bodyPr/>
          <a:lstStyle/>
          <a:p>
            <a:endParaRPr lang="nl-NL"/>
          </a:p>
        </p:txBody>
      </p:sp>
      <p:sp>
        <p:nvSpPr>
          <p:cNvPr id="1041" name="Footer Placeholder 6">
            <a:extLst>
              <a:ext uri="{FF2B5EF4-FFF2-40B4-BE49-F238E27FC236}">
                <a16:creationId xmlns:a16="http://schemas.microsoft.com/office/drawing/2014/main" id="{228226DB-F855-D8E0-0B39-4BB65FB294EC}"/>
              </a:ext>
            </a:extLst>
          </p:cNvPr>
          <p:cNvSpPr>
            <a:spLocks noGrp="1"/>
          </p:cNvSpPr>
          <p:nvPr>
            <p:ph type="ftr" sz="quarter" idx="13"/>
          </p:nvPr>
        </p:nvSpPr>
        <p:spPr>
          <a:xfrm>
            <a:off x="635000" y="6221413"/>
            <a:ext cx="5003800" cy="322075"/>
          </a:xfrm>
        </p:spPr>
        <p:txBody>
          <a:bodyPr/>
          <a:lstStyle/>
          <a:p>
            <a:r>
              <a:rPr lang="en-US" dirty="0"/>
              <a:t>Anne Melchers – </a:t>
            </a:r>
            <a:r>
              <a:rPr lang="en-US" dirty="0" err="1"/>
              <a:t>Ministerie</a:t>
            </a:r>
            <a:r>
              <a:rPr lang="en-US" dirty="0"/>
              <a:t> Klimaat en Groene </a:t>
            </a:r>
            <a:r>
              <a:rPr lang="en-US" dirty="0" err="1"/>
              <a:t>Groei</a:t>
            </a:r>
            <a:endParaRPr lang="nl-NL" dirty="0"/>
          </a:p>
        </p:txBody>
      </p:sp>
      <p:sp>
        <p:nvSpPr>
          <p:cNvPr id="1042" name="Slide Number Placeholder 7">
            <a:extLst>
              <a:ext uri="{FF2B5EF4-FFF2-40B4-BE49-F238E27FC236}">
                <a16:creationId xmlns:a16="http://schemas.microsoft.com/office/drawing/2014/main" id="{06798CF9-7212-D1AC-3136-5EA9F3EBA8C4}"/>
              </a:ext>
            </a:extLst>
          </p:cNvPr>
          <p:cNvSpPr>
            <a:spLocks noGrp="1"/>
          </p:cNvSpPr>
          <p:nvPr>
            <p:ph type="sldNum" sz="quarter" idx="14"/>
          </p:nvPr>
        </p:nvSpPr>
        <p:spPr>
          <a:xfrm>
            <a:off x="6553199" y="6221413"/>
            <a:ext cx="5005389" cy="322075"/>
          </a:xfrm>
        </p:spPr>
        <p:txBody>
          <a:bodyPr/>
          <a:lstStyle/>
          <a:p>
            <a:pPr>
              <a:spcAft>
                <a:spcPts val="600"/>
              </a:spcAft>
            </a:pPr>
            <a:fld id="{10A0A6AF-03C5-477E-939A-E28F7E7F05EA}" type="slidenum">
              <a:rPr lang="nl-NL" smtClean="0"/>
              <a:pPr>
                <a:spcAft>
                  <a:spcPts val="600"/>
                </a:spcAft>
              </a:pPr>
              <a:t>1</a:t>
            </a:fld>
            <a:endParaRPr lang="nl-NL" dirty="0"/>
          </a:p>
        </p:txBody>
      </p:sp>
    </p:spTree>
    <p:extLst>
      <p:ext uri="{BB962C8B-B14F-4D97-AF65-F5344CB8AC3E}">
        <p14:creationId xmlns:p14="http://schemas.microsoft.com/office/powerpoint/2010/main" val="328240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90EEA-764C-9D65-673F-DE8C13F3D0CD}"/>
            </a:ext>
          </a:extLst>
        </p:cNvPr>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A0A780A6-1768-C052-05B2-BDF40D68322A}"/>
              </a:ext>
            </a:extLst>
          </p:cNvPr>
          <p:cNvCxnSpPr>
            <a:cxnSpLocks/>
          </p:cNvCxnSpPr>
          <p:nvPr/>
        </p:nvCxnSpPr>
        <p:spPr>
          <a:xfrm>
            <a:off x="3739487" y="3648391"/>
            <a:ext cx="3479686" cy="0"/>
          </a:xfrm>
          <a:prstGeom prst="line">
            <a:avLst/>
          </a:prstGeom>
          <a:ln w="28575">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39EE4D24-FD84-4DEE-F771-4413DEB04853}"/>
              </a:ext>
            </a:extLst>
          </p:cNvPr>
          <p:cNvCxnSpPr>
            <a:cxnSpLocks/>
          </p:cNvCxnSpPr>
          <p:nvPr/>
        </p:nvCxnSpPr>
        <p:spPr>
          <a:xfrm>
            <a:off x="2094438" y="3648391"/>
            <a:ext cx="0" cy="80760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el 38">
            <a:extLst>
              <a:ext uri="{FF2B5EF4-FFF2-40B4-BE49-F238E27FC236}">
                <a16:creationId xmlns:a16="http://schemas.microsoft.com/office/drawing/2014/main" id="{2A0506F2-71EE-B57A-F9B6-BEC11AE695A1}"/>
              </a:ext>
            </a:extLst>
          </p:cNvPr>
          <p:cNvSpPr>
            <a:spLocks noGrp="1"/>
          </p:cNvSpPr>
          <p:nvPr>
            <p:ph type="title"/>
          </p:nvPr>
        </p:nvSpPr>
        <p:spPr>
          <a:xfrm>
            <a:off x="635000" y="782230"/>
            <a:ext cx="10923588" cy="689409"/>
          </a:xfrm>
        </p:spPr>
        <p:txBody>
          <a:bodyPr>
            <a:noAutofit/>
          </a:bodyPr>
          <a:lstStyle/>
          <a:p>
            <a:r>
              <a:rPr lang="nl-NL" sz="3200" dirty="0"/>
              <a:t>2. Relatieve prijsgarantie (t.o.v. alternatieven)</a:t>
            </a:r>
          </a:p>
        </p:txBody>
      </p:sp>
      <p:sp>
        <p:nvSpPr>
          <p:cNvPr id="6" name="Tijdelijke aanduiding voor dianummer 5">
            <a:extLst>
              <a:ext uri="{FF2B5EF4-FFF2-40B4-BE49-F238E27FC236}">
                <a16:creationId xmlns:a16="http://schemas.microsoft.com/office/drawing/2014/main" id="{C056D4F4-4120-010B-A488-E83BCB9EAF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cxnSp>
        <p:nvCxnSpPr>
          <p:cNvPr id="8" name="Rechte verbindingslijn 7">
            <a:extLst>
              <a:ext uri="{FF2B5EF4-FFF2-40B4-BE49-F238E27FC236}">
                <a16:creationId xmlns:a16="http://schemas.microsoft.com/office/drawing/2014/main" id="{EE91E6B5-11E6-7F3C-910E-E4DFA2D745AB}"/>
              </a:ext>
            </a:extLst>
          </p:cNvPr>
          <p:cNvCxnSpPr>
            <a:cxnSpLocks/>
          </p:cNvCxnSpPr>
          <p:nvPr/>
        </p:nvCxnSpPr>
        <p:spPr>
          <a:xfrm flipV="1">
            <a:off x="1370262" y="1826946"/>
            <a:ext cx="5848911" cy="303224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7F9C14B5-3344-2448-9838-8D5FB8FA11BB}"/>
              </a:ext>
            </a:extLst>
          </p:cNvPr>
          <p:cNvSpPr txBox="1"/>
          <p:nvPr/>
        </p:nvSpPr>
        <p:spPr>
          <a:xfrm>
            <a:off x="4926107" y="2339746"/>
            <a:ext cx="1857936" cy="276999"/>
          </a:xfrm>
          <a:prstGeom prst="rect">
            <a:avLst/>
          </a:prstGeom>
          <a:solidFill>
            <a:schemeClr val="bg1"/>
          </a:solidFill>
          <a:ln w="28575">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err="1">
                <a:ln>
                  <a:noFill/>
                </a:ln>
                <a:solidFill>
                  <a:srgbClr val="000000">
                    <a:lumMod val="50000"/>
                    <a:lumOff val="50000"/>
                  </a:srgbClr>
                </a:solidFill>
                <a:effectLst/>
                <a:uLnTx/>
                <a:uFillTx/>
                <a:latin typeface="Verdana"/>
                <a:ea typeface="+mn-ea"/>
                <a:cs typeface="+mn-cs"/>
              </a:rPr>
              <a:t>CV-ketel</a:t>
            </a:r>
            <a:r>
              <a:rPr kumimoji="0" lang="nl-NL" sz="1200" b="1" i="0" u="none" strike="noStrike" kern="1200" cap="none" spc="0" normalizeH="0" baseline="0" noProof="0">
                <a:ln>
                  <a:noFill/>
                </a:ln>
                <a:solidFill>
                  <a:srgbClr val="000000">
                    <a:lumMod val="50000"/>
                    <a:lumOff val="50000"/>
                  </a:srgbClr>
                </a:solidFill>
                <a:effectLst/>
                <a:uLnTx/>
                <a:uFillTx/>
                <a:latin typeface="Verdana"/>
                <a:ea typeface="+mn-ea"/>
                <a:cs typeface="+mn-cs"/>
              </a:rPr>
              <a:t> (aardgas)</a:t>
            </a:r>
          </a:p>
        </p:txBody>
      </p:sp>
      <p:cxnSp>
        <p:nvCxnSpPr>
          <p:cNvPr id="19" name="Rechte verbindingslijn 18">
            <a:extLst>
              <a:ext uri="{FF2B5EF4-FFF2-40B4-BE49-F238E27FC236}">
                <a16:creationId xmlns:a16="http://schemas.microsoft.com/office/drawing/2014/main" id="{41B84B94-9A9E-61DD-E62E-8C83DCBA8D70}"/>
              </a:ext>
            </a:extLst>
          </p:cNvPr>
          <p:cNvCxnSpPr>
            <a:cxnSpLocks/>
          </p:cNvCxnSpPr>
          <p:nvPr/>
        </p:nvCxnSpPr>
        <p:spPr>
          <a:xfrm>
            <a:off x="1351770" y="3648391"/>
            <a:ext cx="2326302" cy="0"/>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02558E89-2620-EBEC-4F15-C2418B33ACF0}"/>
              </a:ext>
            </a:extLst>
          </p:cNvPr>
          <p:cNvCxnSpPr>
            <a:cxnSpLocks/>
          </p:cNvCxnSpPr>
          <p:nvPr/>
        </p:nvCxnSpPr>
        <p:spPr>
          <a:xfrm>
            <a:off x="1351770" y="5971568"/>
            <a:ext cx="5953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9C2250B5-CA7D-147E-EF01-8E3C42CC3FA6}"/>
              </a:ext>
            </a:extLst>
          </p:cNvPr>
          <p:cNvSpPr txBox="1"/>
          <p:nvPr/>
        </p:nvSpPr>
        <p:spPr>
          <a:xfrm rot="16200000">
            <a:off x="-664070" y="3629265"/>
            <a:ext cx="3462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Jaarlijkse eindgebruikerskosten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(incl. afschrijving investeringskosten)</a:t>
            </a:r>
          </a:p>
        </p:txBody>
      </p:sp>
      <p:sp>
        <p:nvSpPr>
          <p:cNvPr id="35" name="Tekstvak 34">
            <a:extLst>
              <a:ext uri="{FF2B5EF4-FFF2-40B4-BE49-F238E27FC236}">
                <a16:creationId xmlns:a16="http://schemas.microsoft.com/office/drawing/2014/main" id="{BFA7F682-0F6D-8780-22C6-CD2218DD4F03}"/>
              </a:ext>
            </a:extLst>
          </p:cNvPr>
          <p:cNvSpPr txBox="1"/>
          <p:nvPr/>
        </p:nvSpPr>
        <p:spPr>
          <a:xfrm>
            <a:off x="6636463" y="6010498"/>
            <a:ext cx="11424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Eindbeeld</a:t>
            </a:r>
          </a:p>
        </p:txBody>
      </p:sp>
      <p:sp>
        <p:nvSpPr>
          <p:cNvPr id="36" name="Tekstvak 35">
            <a:extLst>
              <a:ext uri="{FF2B5EF4-FFF2-40B4-BE49-F238E27FC236}">
                <a16:creationId xmlns:a16="http://schemas.microsoft.com/office/drawing/2014/main" id="{C02C8844-28E4-AAF6-73CE-389DC481CB1C}"/>
              </a:ext>
            </a:extLst>
          </p:cNvPr>
          <p:cNvSpPr txBox="1"/>
          <p:nvPr/>
        </p:nvSpPr>
        <p:spPr>
          <a:xfrm>
            <a:off x="1033238" y="6013201"/>
            <a:ext cx="14164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Huidige situatie</a:t>
            </a:r>
          </a:p>
        </p:txBody>
      </p:sp>
      <p:sp>
        <p:nvSpPr>
          <p:cNvPr id="20" name="Tekstvak 19">
            <a:extLst>
              <a:ext uri="{FF2B5EF4-FFF2-40B4-BE49-F238E27FC236}">
                <a16:creationId xmlns:a16="http://schemas.microsoft.com/office/drawing/2014/main" id="{F04CFAAD-0A5A-C3CD-B643-1D06C60BB84B}"/>
              </a:ext>
            </a:extLst>
          </p:cNvPr>
          <p:cNvSpPr txBox="1"/>
          <p:nvPr/>
        </p:nvSpPr>
        <p:spPr>
          <a:xfrm>
            <a:off x="4917429" y="3508400"/>
            <a:ext cx="1875293" cy="276999"/>
          </a:xfrm>
          <a:prstGeom prst="rect">
            <a:avLst/>
          </a:prstGeom>
          <a:solidFill>
            <a:schemeClr val="bg1"/>
          </a:solid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E17000"/>
                </a:solidFill>
                <a:effectLst/>
                <a:uLnTx/>
                <a:uFillTx/>
                <a:latin typeface="Verdana"/>
                <a:ea typeface="+mn-ea"/>
                <a:cs typeface="+mn-cs"/>
              </a:rPr>
              <a:t>Warmtenet</a:t>
            </a:r>
          </a:p>
        </p:txBody>
      </p:sp>
      <p:sp>
        <p:nvSpPr>
          <p:cNvPr id="11" name="Tekstvak 10">
            <a:extLst>
              <a:ext uri="{FF2B5EF4-FFF2-40B4-BE49-F238E27FC236}">
                <a16:creationId xmlns:a16="http://schemas.microsoft.com/office/drawing/2014/main" id="{CBDA5B87-73F5-244E-3F42-95E4B0A4168B}"/>
              </a:ext>
            </a:extLst>
          </p:cNvPr>
          <p:cNvSpPr txBox="1"/>
          <p:nvPr/>
        </p:nvSpPr>
        <p:spPr>
          <a:xfrm>
            <a:off x="7351143" y="2735529"/>
            <a:ext cx="4529138" cy="2123658"/>
          </a:xfrm>
          <a:prstGeom prst="rect">
            <a:avLst/>
          </a:prstGeom>
          <a:noFill/>
          <a:ln w="28575">
            <a:solidFill>
              <a:schemeClr val="tx1"/>
            </a:solidFill>
            <a:prstDash val="solid"/>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Prijsgarantie verlaagt kosten voor warmtenet zolang deze hoger zijn dan de alternatieven (of bv. 110% van de alternatieven).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Hierdoor heeft de eindgebruiker de zekerheid dat hij/zij niet substantieel meer betaalt dan anders. Tarieven kunnen wel lager zijn dan alternatieven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Geeft grote mate van prijszekerheid en beperkt risico op </a:t>
            </a:r>
            <a:r>
              <a:rPr kumimoji="0" lang="nl-NL" sz="1100" b="0" i="0" u="none" strike="noStrike" kern="1200" cap="none" spc="0" normalizeH="0" baseline="0" noProof="0" dirty="0" err="1">
                <a:ln>
                  <a:noFill/>
                </a:ln>
                <a:solidFill>
                  <a:srgbClr val="000000"/>
                </a:solidFill>
                <a:effectLst/>
                <a:uLnTx/>
                <a:uFillTx/>
                <a:latin typeface="Verdana"/>
                <a:ea typeface="+mn-ea"/>
                <a:cs typeface="+mn-cs"/>
              </a:rPr>
              <a:t>overstimulering</a:t>
            </a:r>
            <a:endParaRPr kumimoji="0" lang="nl-NL" sz="1100" b="0" i="0" u="none" strike="noStrike" kern="1200" cap="none" spc="0" normalizeH="0" baseline="0" noProof="0" dirty="0">
              <a:ln>
                <a:noFill/>
              </a:ln>
              <a:solidFill>
                <a:srgbClr val="000000"/>
              </a:solidFill>
              <a:effectLst/>
              <a:uLnTx/>
              <a:uFillTx/>
              <a:latin typeface="Verdana"/>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Creëert wel langere termijn afhankelijkheid van subsidies en leidt tot vooraf onzekere subsidiekosten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Mitigerende maatregelen nodig om uitrol té dure warmtenetten te voorkomen</a:t>
            </a:r>
          </a:p>
        </p:txBody>
      </p:sp>
      <p:cxnSp>
        <p:nvCxnSpPr>
          <p:cNvPr id="29" name="Rechte verbindingslijn 28">
            <a:extLst>
              <a:ext uri="{FF2B5EF4-FFF2-40B4-BE49-F238E27FC236}">
                <a16:creationId xmlns:a16="http://schemas.microsoft.com/office/drawing/2014/main" id="{50E76A35-1A2D-44F1-391A-4A716F98A955}"/>
              </a:ext>
            </a:extLst>
          </p:cNvPr>
          <p:cNvCxnSpPr>
            <a:cxnSpLocks/>
          </p:cNvCxnSpPr>
          <p:nvPr/>
        </p:nvCxnSpPr>
        <p:spPr>
          <a:xfrm flipV="1">
            <a:off x="1351770" y="2633479"/>
            <a:ext cx="5867403" cy="16209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A10588F4-B9CB-99A9-5039-DAAE847983F3}"/>
              </a:ext>
            </a:extLst>
          </p:cNvPr>
          <p:cNvSpPr txBox="1"/>
          <p:nvPr/>
        </p:nvSpPr>
        <p:spPr>
          <a:xfrm>
            <a:off x="4917427" y="2855480"/>
            <a:ext cx="1875297" cy="276999"/>
          </a:xfrm>
          <a:prstGeom prst="rect">
            <a:avLst/>
          </a:prstGeom>
          <a:solidFill>
            <a:schemeClr val="bg1"/>
          </a:solid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689A"/>
                </a:solidFill>
                <a:effectLst/>
                <a:uLnTx/>
                <a:uFillTx/>
                <a:latin typeface="Verdana"/>
                <a:ea typeface="+mn-ea"/>
                <a:cs typeface="+mn-cs"/>
              </a:rPr>
              <a:t>Warmtepomp</a:t>
            </a:r>
          </a:p>
        </p:txBody>
      </p:sp>
      <p:cxnSp>
        <p:nvCxnSpPr>
          <p:cNvPr id="17" name="Rechte verbindingslijn 16">
            <a:extLst>
              <a:ext uri="{FF2B5EF4-FFF2-40B4-BE49-F238E27FC236}">
                <a16:creationId xmlns:a16="http://schemas.microsoft.com/office/drawing/2014/main" id="{6AA126C7-FF89-A029-CD08-505742230422}"/>
              </a:ext>
            </a:extLst>
          </p:cNvPr>
          <p:cNvCxnSpPr>
            <a:cxnSpLocks/>
          </p:cNvCxnSpPr>
          <p:nvPr/>
        </p:nvCxnSpPr>
        <p:spPr>
          <a:xfrm flipV="1">
            <a:off x="1358773" y="1740090"/>
            <a:ext cx="0" cy="4231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6F574D4A-74E7-F302-90B7-463FC4C9AF67}"/>
              </a:ext>
            </a:extLst>
          </p:cNvPr>
          <p:cNvSpPr txBox="1"/>
          <p:nvPr/>
        </p:nvSpPr>
        <p:spPr>
          <a:xfrm>
            <a:off x="1417164" y="3864735"/>
            <a:ext cx="1344740" cy="276999"/>
          </a:xfrm>
          <a:prstGeom prst="rect">
            <a:avLst/>
          </a:prstGeom>
          <a:solidFill>
            <a:schemeClr val="bg1"/>
          </a:solid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Verdana"/>
                <a:ea typeface="+mn-ea"/>
                <a:cs typeface="+mn-cs"/>
              </a:rPr>
              <a:t>Prijsgarantie</a:t>
            </a:r>
          </a:p>
        </p:txBody>
      </p:sp>
      <p:cxnSp>
        <p:nvCxnSpPr>
          <p:cNvPr id="2" name="Rechte verbindingslijn 1">
            <a:extLst>
              <a:ext uri="{FF2B5EF4-FFF2-40B4-BE49-F238E27FC236}">
                <a16:creationId xmlns:a16="http://schemas.microsoft.com/office/drawing/2014/main" id="{5BD64C8E-D7ED-1D5C-0138-BA26E0B82189}"/>
              </a:ext>
            </a:extLst>
          </p:cNvPr>
          <p:cNvCxnSpPr>
            <a:cxnSpLocks/>
          </p:cNvCxnSpPr>
          <p:nvPr/>
        </p:nvCxnSpPr>
        <p:spPr>
          <a:xfrm flipV="1">
            <a:off x="1370262" y="3641567"/>
            <a:ext cx="2369225" cy="121079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35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4216-22CF-EFAB-B69C-2DA7D09E33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8814BC-9341-19D8-3DFF-0AC4062375E6}"/>
              </a:ext>
            </a:extLst>
          </p:cNvPr>
          <p:cNvSpPr>
            <a:spLocks noGrp="1"/>
          </p:cNvSpPr>
          <p:nvPr>
            <p:ph type="title"/>
          </p:nvPr>
        </p:nvSpPr>
        <p:spPr>
          <a:xfrm>
            <a:off x="635000" y="724961"/>
            <a:ext cx="10923588" cy="948047"/>
          </a:xfrm>
        </p:spPr>
        <p:txBody>
          <a:bodyPr vert="horz" lIns="91440" tIns="45720" rIns="91440" bIns="45720" rtlCol="0" anchor="b" anchorCtr="0">
            <a:noAutofit/>
          </a:bodyPr>
          <a:lstStyle/>
          <a:p>
            <a:r>
              <a:rPr lang="nl-NL" altLang="nl-NL" sz="2000" dirty="0">
                <a:solidFill>
                  <a:schemeClr val="tx1"/>
                </a:solidFill>
              </a:rPr>
              <a:t>De tarieflimiet voorkomt maatschappelijk onaanvaardbaar hoge warmtetarieven… </a:t>
            </a:r>
            <a:endParaRPr lang="nl-NL" sz="2000" dirty="0">
              <a:solidFill>
                <a:schemeClr val="tx1"/>
              </a:solidFill>
            </a:endParaRPr>
          </a:p>
        </p:txBody>
      </p:sp>
      <p:sp>
        <p:nvSpPr>
          <p:cNvPr id="4" name="Tijdelijke aanduiding voor datum 3">
            <a:extLst>
              <a:ext uri="{FF2B5EF4-FFF2-40B4-BE49-F238E27FC236}">
                <a16:creationId xmlns:a16="http://schemas.microsoft.com/office/drawing/2014/main" id="{3C4186C8-4CC9-59F0-6CC4-A2E052B5EFA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CDF947-D04B-43FF-94E8-4CD9CA0ED050}" type="datetime4">
              <a:rPr kumimoji="0" lang="nl-NL" altLang="nl-NL" sz="1000" b="0" i="0" u="none" strike="noStrike" kern="1200" cap="none" spc="0" normalizeH="0" baseline="0" noProof="0" smtClean="0">
                <a:ln>
                  <a:noFill/>
                </a:ln>
                <a:solidFill>
                  <a:srgbClr val="FFFFFF"/>
                </a:solidFill>
                <a:effectLst/>
                <a:uLnTx/>
                <a:uFillTx/>
                <a:latin typeface="Verdana"/>
                <a:ea typeface="Geneva"/>
                <a:cs typeface="+mn-cs"/>
              </a:rPr>
              <a:pPr marL="0" marR="0" lvl="0" indent="0" algn="l" defTabSz="914400" rtl="0" eaLnBrk="1" fontAlgn="auto" latinLnBrk="0" hangingPunct="1">
                <a:lnSpc>
                  <a:spcPct val="100000"/>
                </a:lnSpc>
                <a:spcBef>
                  <a:spcPts val="0"/>
                </a:spcBef>
                <a:spcAft>
                  <a:spcPts val="0"/>
                </a:spcAft>
                <a:buClrTx/>
                <a:buSzTx/>
                <a:buFontTx/>
                <a:buNone/>
                <a:tabLst/>
                <a:defRPr/>
              </a:pPr>
              <a:t>17 november 2025</a:t>
            </a:fld>
            <a:endParaRPr kumimoji="0" lang="en-US" altLang="nl-NL" sz="1000" b="0" i="0" u="none" strike="noStrike" kern="1200" cap="none" spc="0" normalizeH="0" baseline="0" noProof="0">
              <a:ln>
                <a:noFill/>
              </a:ln>
              <a:solidFill>
                <a:srgbClr val="FFFFFF"/>
              </a:solidFill>
              <a:effectLst/>
              <a:uLnTx/>
              <a:uFillTx/>
              <a:latin typeface="Verdana"/>
              <a:ea typeface="Geneva"/>
              <a:cs typeface="+mn-cs"/>
            </a:endParaRPr>
          </a:p>
        </p:txBody>
      </p:sp>
      <p:sp>
        <p:nvSpPr>
          <p:cNvPr id="5" name="Tijdelijke aanduiding voor voettekst 4">
            <a:extLst>
              <a:ext uri="{FF2B5EF4-FFF2-40B4-BE49-F238E27FC236}">
                <a16:creationId xmlns:a16="http://schemas.microsoft.com/office/drawing/2014/main" id="{A5C53ED8-DAAB-7334-091B-4D16C11AC1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000" b="0" i="0" u="none" strike="noStrike" kern="1200" cap="none" spc="0" normalizeH="0" baseline="0" noProof="0" dirty="0">
                <a:ln>
                  <a:noFill/>
                </a:ln>
                <a:solidFill>
                  <a:srgbClr val="FFFFFF"/>
                </a:solidFill>
                <a:effectLst/>
                <a:uLnTx/>
                <a:uFillTx/>
                <a:latin typeface="Verdana"/>
                <a:ea typeface="Geneva"/>
                <a:cs typeface="+mn-cs"/>
              </a:rPr>
              <a:t>(VOOR INTERN GEBRUIK, VERTROUWELIJK</a:t>
            </a:r>
            <a:endParaRPr kumimoji="0" lang="en-US" altLang="nl-NL" sz="1000" b="0" i="0" u="none" strike="noStrike" kern="1200" cap="none" spc="0" normalizeH="0" baseline="0" noProof="0" dirty="0">
              <a:ln>
                <a:noFill/>
              </a:ln>
              <a:solidFill>
                <a:srgbClr val="FFFFFF"/>
              </a:solidFill>
              <a:effectLst/>
              <a:uLnTx/>
              <a:uFillTx/>
              <a:latin typeface="Arial" panose="020B0604020202020204" pitchFamily="34" charset="0"/>
              <a:ea typeface="Geneva"/>
              <a:cs typeface="+mn-cs"/>
            </a:endParaRPr>
          </a:p>
        </p:txBody>
      </p:sp>
      <p:sp>
        <p:nvSpPr>
          <p:cNvPr id="44" name="Titel 38">
            <a:extLst>
              <a:ext uri="{FF2B5EF4-FFF2-40B4-BE49-F238E27FC236}">
                <a16:creationId xmlns:a16="http://schemas.microsoft.com/office/drawing/2014/main" id="{76BA83D6-1D66-50F1-A0B4-37390614AF4E}"/>
              </a:ext>
            </a:extLst>
          </p:cNvPr>
          <p:cNvSpPr txBox="1">
            <a:spLocks/>
          </p:cNvSpPr>
          <p:nvPr/>
        </p:nvSpPr>
        <p:spPr>
          <a:xfrm>
            <a:off x="595483" y="5928208"/>
            <a:ext cx="10923588" cy="64636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Verdana"/>
                <a:ea typeface="+mj-ea"/>
                <a:cs typeface="+mj-cs"/>
              </a:rPr>
              <a:t>…maar is niet ontworpen om de uitdagingen rond financiële aantrekkelijkheid (volledig) weg te nemen.</a:t>
            </a:r>
          </a:p>
        </p:txBody>
      </p:sp>
      <p:grpSp>
        <p:nvGrpSpPr>
          <p:cNvPr id="49" name="Groep 48">
            <a:extLst>
              <a:ext uri="{FF2B5EF4-FFF2-40B4-BE49-F238E27FC236}">
                <a16:creationId xmlns:a16="http://schemas.microsoft.com/office/drawing/2014/main" id="{8F4552B0-BDD8-C8D4-A698-1BBEFB90DBB9}"/>
              </a:ext>
            </a:extLst>
          </p:cNvPr>
          <p:cNvGrpSpPr/>
          <p:nvPr/>
        </p:nvGrpSpPr>
        <p:grpSpPr>
          <a:xfrm>
            <a:off x="1247000" y="1972223"/>
            <a:ext cx="6579312" cy="3658097"/>
            <a:chOff x="511656" y="1803305"/>
            <a:chExt cx="7180896" cy="4138066"/>
          </a:xfrm>
        </p:grpSpPr>
        <p:cxnSp>
          <p:nvCxnSpPr>
            <p:cNvPr id="58" name="Rechte verbindingslijn 57">
              <a:extLst>
                <a:ext uri="{FF2B5EF4-FFF2-40B4-BE49-F238E27FC236}">
                  <a16:creationId xmlns:a16="http://schemas.microsoft.com/office/drawing/2014/main" id="{CB2318E9-454A-203C-6607-55A69A28A9A0}"/>
                </a:ext>
              </a:extLst>
            </p:cNvPr>
            <p:cNvCxnSpPr>
              <a:cxnSpLocks/>
            </p:cNvCxnSpPr>
            <p:nvPr/>
          </p:nvCxnSpPr>
          <p:spPr>
            <a:xfrm>
              <a:off x="1007503" y="5352896"/>
              <a:ext cx="6469789" cy="0"/>
            </a:xfrm>
            <a:prstGeom prst="line">
              <a:avLst/>
            </a:prstGeom>
            <a:noFill/>
            <a:ln w="19050" cap="flat" cmpd="sng" algn="ctr">
              <a:solidFill>
                <a:srgbClr val="007CC8"/>
              </a:solidFill>
              <a:prstDash val="solid"/>
              <a:miter lim="800000"/>
            </a:ln>
            <a:effectLst/>
          </p:spPr>
        </p:cxnSp>
        <p:sp>
          <p:nvSpPr>
            <p:cNvPr id="59" name="Tekstvak 58">
              <a:extLst>
                <a:ext uri="{FF2B5EF4-FFF2-40B4-BE49-F238E27FC236}">
                  <a16:creationId xmlns:a16="http://schemas.microsoft.com/office/drawing/2014/main" id="{A333C8C7-9B15-6DB4-008C-90BF7C448FBE}"/>
                </a:ext>
              </a:extLst>
            </p:cNvPr>
            <p:cNvSpPr txBox="1"/>
            <p:nvPr/>
          </p:nvSpPr>
          <p:spPr>
            <a:xfrm rot="16200000">
              <a:off x="-602944" y="3479840"/>
              <a:ext cx="25677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0000"/>
                  </a:solidFill>
                  <a:effectLst/>
                  <a:uLnTx/>
                  <a:uFillTx/>
                  <a:latin typeface="Verdana"/>
                  <a:ea typeface="Geneva"/>
                  <a:cs typeface="+mn-cs"/>
                </a:rPr>
                <a:t>Kostengebaseerd</a:t>
              </a:r>
              <a:r>
                <a:rPr kumimoji="0" lang="nl-NL" sz="1400" b="0" i="0" u="none" strike="noStrike" kern="1200" cap="none" spc="0" normalizeH="0" baseline="0" noProof="0">
                  <a:ln>
                    <a:noFill/>
                  </a:ln>
                  <a:solidFill>
                    <a:srgbClr val="000000"/>
                  </a:solidFill>
                  <a:effectLst/>
                  <a:uLnTx/>
                  <a:uFillTx/>
                  <a:latin typeface="Verdana"/>
                  <a:ea typeface="Geneva"/>
                  <a:cs typeface="+mn-cs"/>
                </a:rPr>
                <a:t> tarief</a:t>
              </a:r>
            </a:p>
          </p:txBody>
        </p:sp>
        <p:sp>
          <p:nvSpPr>
            <p:cNvPr id="62" name="Parallellogram 61">
              <a:extLst>
                <a:ext uri="{FF2B5EF4-FFF2-40B4-BE49-F238E27FC236}">
                  <a16:creationId xmlns:a16="http://schemas.microsoft.com/office/drawing/2014/main" id="{3E73271B-E3F3-EF81-6446-C71DB856FADC}"/>
                </a:ext>
              </a:extLst>
            </p:cNvPr>
            <p:cNvSpPr/>
            <p:nvPr/>
          </p:nvSpPr>
          <p:spPr bwMode="auto">
            <a:xfrm rot="20435955" flipH="1" flipV="1">
              <a:off x="785841" y="3411101"/>
              <a:ext cx="6906711" cy="139626"/>
            </a:xfrm>
            <a:prstGeom prst="parallelogram">
              <a:avLst>
                <a:gd name="adj" fmla="val 42341"/>
              </a:avLst>
            </a:prstGeom>
            <a:solidFill>
              <a:srgbClr val="D10039">
                <a:lumMod val="20000"/>
                <a:lumOff val="80000"/>
              </a:srgbClr>
            </a:solidFill>
            <a:ln w="190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000000"/>
                </a:solidFill>
                <a:effectLst/>
                <a:uLnTx/>
                <a:uFillTx/>
                <a:latin typeface="Arial" panose="020B0604020202020204" pitchFamily="34" charset="0"/>
                <a:ea typeface="Geneva" pitchFamily="64" charset="-128"/>
                <a:cs typeface="+mn-cs"/>
              </a:endParaRPr>
            </a:p>
          </p:txBody>
        </p:sp>
        <p:cxnSp>
          <p:nvCxnSpPr>
            <p:cNvPr id="64" name="Rechte verbindingslijn 63">
              <a:extLst>
                <a:ext uri="{FF2B5EF4-FFF2-40B4-BE49-F238E27FC236}">
                  <a16:creationId xmlns:a16="http://schemas.microsoft.com/office/drawing/2014/main" id="{A2D028BB-0EF3-A233-EB94-B8F4E9B3E694}"/>
                </a:ext>
              </a:extLst>
            </p:cNvPr>
            <p:cNvCxnSpPr>
              <a:cxnSpLocks/>
              <a:endCxn id="71" idx="2"/>
            </p:cNvCxnSpPr>
            <p:nvPr/>
          </p:nvCxnSpPr>
          <p:spPr>
            <a:xfrm>
              <a:off x="1007503" y="2955762"/>
              <a:ext cx="6469788" cy="0"/>
            </a:xfrm>
            <a:prstGeom prst="line">
              <a:avLst/>
            </a:prstGeom>
            <a:noFill/>
            <a:ln w="28575" cap="flat" cmpd="sng" algn="ctr">
              <a:solidFill>
                <a:srgbClr val="00B050"/>
              </a:solidFill>
              <a:prstDash val="dash"/>
              <a:miter lim="800000"/>
            </a:ln>
            <a:effectLst/>
          </p:spPr>
        </p:cxnSp>
        <p:cxnSp>
          <p:nvCxnSpPr>
            <p:cNvPr id="65" name="Rechte verbindingslijn 64">
              <a:extLst>
                <a:ext uri="{FF2B5EF4-FFF2-40B4-BE49-F238E27FC236}">
                  <a16:creationId xmlns:a16="http://schemas.microsoft.com/office/drawing/2014/main" id="{B5E5DE7D-4427-7074-E3C9-2C70EE26748E}"/>
                </a:ext>
              </a:extLst>
            </p:cNvPr>
            <p:cNvCxnSpPr/>
            <p:nvPr/>
          </p:nvCxnSpPr>
          <p:spPr bwMode="auto">
            <a:xfrm flipV="1">
              <a:off x="1007301" y="2363542"/>
              <a:ext cx="6469991" cy="2380152"/>
            </a:xfrm>
            <a:prstGeom prst="line">
              <a:avLst/>
            </a:prstGeom>
            <a:solidFill>
              <a:srgbClr val="007CC8"/>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a:extLst>
                <a:ext uri="{FF2B5EF4-FFF2-40B4-BE49-F238E27FC236}">
                  <a16:creationId xmlns:a16="http://schemas.microsoft.com/office/drawing/2014/main" id="{31A4DA9A-E876-25F3-6F9B-4A03233EF42E}"/>
                </a:ext>
              </a:extLst>
            </p:cNvPr>
            <p:cNvCxnSpPr/>
            <p:nvPr/>
          </p:nvCxnSpPr>
          <p:spPr bwMode="auto">
            <a:xfrm flipV="1">
              <a:off x="1004303" y="2217129"/>
              <a:ext cx="6482479" cy="2380151"/>
            </a:xfrm>
            <a:prstGeom prst="line">
              <a:avLst/>
            </a:prstGeom>
            <a:solidFill>
              <a:srgbClr val="007CC8"/>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kstvak 68">
              <a:extLst>
                <a:ext uri="{FF2B5EF4-FFF2-40B4-BE49-F238E27FC236}">
                  <a16:creationId xmlns:a16="http://schemas.microsoft.com/office/drawing/2014/main" id="{BC27690B-6E3A-0A55-CBDF-323D14309A5B}"/>
                </a:ext>
              </a:extLst>
            </p:cNvPr>
            <p:cNvSpPr txBox="1"/>
            <p:nvPr/>
          </p:nvSpPr>
          <p:spPr>
            <a:xfrm>
              <a:off x="1007301" y="5397288"/>
              <a:ext cx="1567969" cy="4874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Verdana"/>
                  <a:ea typeface="Geneva"/>
                  <a:cs typeface="+mn-cs"/>
                </a:rPr>
                <a:t>Warmtenetten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Verdana"/>
                  <a:ea typeface="Geneva"/>
                  <a:cs typeface="+mn-cs"/>
                </a:rPr>
                <a:t>met lage tarieven</a:t>
              </a:r>
            </a:p>
          </p:txBody>
        </p:sp>
        <p:sp>
          <p:nvSpPr>
            <p:cNvPr id="70" name="Tekstvak 69">
              <a:extLst>
                <a:ext uri="{FF2B5EF4-FFF2-40B4-BE49-F238E27FC236}">
                  <a16:creationId xmlns:a16="http://schemas.microsoft.com/office/drawing/2014/main" id="{4BBDFB98-5AE8-DEF2-9D8B-C673EE8A64EB}"/>
                </a:ext>
              </a:extLst>
            </p:cNvPr>
            <p:cNvSpPr txBox="1"/>
            <p:nvPr/>
          </p:nvSpPr>
          <p:spPr>
            <a:xfrm>
              <a:off x="5644611" y="5453949"/>
              <a:ext cx="1623956" cy="4874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Geneva"/>
                  <a:cs typeface="+mn-cs"/>
                </a:rPr>
                <a:t>Warmtenetten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Geneva"/>
                  <a:cs typeface="+mn-cs"/>
                </a:rPr>
                <a:t>met hoge tarieven</a:t>
              </a:r>
            </a:p>
          </p:txBody>
        </p:sp>
        <p:sp>
          <p:nvSpPr>
            <p:cNvPr id="71" name="Rechthoekige driehoek 70">
              <a:extLst>
                <a:ext uri="{FF2B5EF4-FFF2-40B4-BE49-F238E27FC236}">
                  <a16:creationId xmlns:a16="http://schemas.microsoft.com/office/drawing/2014/main" id="{4BFA8665-E7C3-6795-EFC1-C788DD5539B5}"/>
                </a:ext>
              </a:extLst>
            </p:cNvPr>
            <p:cNvSpPr/>
            <p:nvPr/>
          </p:nvSpPr>
          <p:spPr>
            <a:xfrm flipH="1">
              <a:off x="5510839" y="2246579"/>
              <a:ext cx="1966453" cy="709183"/>
            </a:xfrm>
            <a:prstGeom prst="rtTriangle">
              <a:avLst/>
            </a:prstGeom>
            <a:solidFill>
              <a:srgbClr val="3333FF">
                <a:alpha val="54118"/>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srgbClr val="FFFFFF"/>
                </a:solidFill>
                <a:effectLst/>
                <a:uLnTx/>
                <a:uFillTx/>
                <a:latin typeface="Verdana"/>
                <a:ea typeface="Geneva"/>
                <a:cs typeface="+mn-cs"/>
              </a:endParaRPr>
            </a:p>
          </p:txBody>
        </p:sp>
        <p:cxnSp>
          <p:nvCxnSpPr>
            <p:cNvPr id="72" name="Rechte verbindingslijn 71">
              <a:extLst>
                <a:ext uri="{FF2B5EF4-FFF2-40B4-BE49-F238E27FC236}">
                  <a16:creationId xmlns:a16="http://schemas.microsoft.com/office/drawing/2014/main" id="{CF81FC23-8A97-9110-1D47-14ED7A7C9205}"/>
                </a:ext>
              </a:extLst>
            </p:cNvPr>
            <p:cNvCxnSpPr>
              <a:cxnSpLocks/>
            </p:cNvCxnSpPr>
            <p:nvPr/>
          </p:nvCxnSpPr>
          <p:spPr>
            <a:xfrm flipV="1">
              <a:off x="1007301" y="1803305"/>
              <a:ext cx="0" cy="3549591"/>
            </a:xfrm>
            <a:prstGeom prst="line">
              <a:avLst/>
            </a:prstGeom>
            <a:noFill/>
            <a:ln w="19050" cap="flat" cmpd="sng" algn="ctr">
              <a:solidFill>
                <a:srgbClr val="007CC8"/>
              </a:solidFill>
              <a:prstDash val="solid"/>
              <a:miter lim="800000"/>
            </a:ln>
            <a:effectLst/>
          </p:spPr>
        </p:cxnSp>
        <p:sp>
          <p:nvSpPr>
            <p:cNvPr id="60" name="Tekstvak 59">
              <a:extLst>
                <a:ext uri="{FF2B5EF4-FFF2-40B4-BE49-F238E27FC236}">
                  <a16:creationId xmlns:a16="http://schemas.microsoft.com/office/drawing/2014/main" id="{8C99B0BF-4DD9-1664-9865-1D06CC543951}"/>
                </a:ext>
              </a:extLst>
            </p:cNvPr>
            <p:cNvSpPr txBox="1"/>
            <p:nvPr/>
          </p:nvSpPr>
          <p:spPr>
            <a:xfrm>
              <a:off x="1405638" y="2789401"/>
              <a:ext cx="1964584" cy="295935"/>
            </a:xfrm>
            <a:prstGeom prst="rect">
              <a:avLst/>
            </a:prstGeom>
            <a:solidFill>
              <a:srgbClr val="FFFFFF"/>
            </a:solidFill>
            <a:ln w="28575" cap="flat" cmpd="sng" algn="ctr">
              <a:solidFill>
                <a:srgbClr val="00B050"/>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Verdana"/>
                  <a:ea typeface="Geneva"/>
                  <a:cs typeface="+mn-cs"/>
                </a:rPr>
                <a:t>Tarieflimiet</a:t>
              </a:r>
            </a:p>
          </p:txBody>
        </p:sp>
      </p:grpSp>
      <p:sp>
        <p:nvSpPr>
          <p:cNvPr id="3" name="Tekstvak 2">
            <a:extLst>
              <a:ext uri="{FF2B5EF4-FFF2-40B4-BE49-F238E27FC236}">
                <a16:creationId xmlns:a16="http://schemas.microsoft.com/office/drawing/2014/main" id="{418687FA-8A2C-7232-A5F6-30002EC00A8D}"/>
              </a:ext>
            </a:extLst>
          </p:cNvPr>
          <p:cNvSpPr txBox="1"/>
          <p:nvPr/>
        </p:nvSpPr>
        <p:spPr>
          <a:xfrm>
            <a:off x="8472920" y="3587401"/>
            <a:ext cx="3046151" cy="487423"/>
          </a:xfrm>
          <a:prstGeom prst="rect">
            <a:avLst/>
          </a:prstGeom>
          <a:solidFill>
            <a:srgbClr val="FFFFFF"/>
          </a:solidFill>
          <a:ln w="9525" cap="flat" cmpd="sng" algn="ctr">
            <a:solidFill>
              <a:srgbClr val="000000"/>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rgbClr val="000000"/>
                </a:solidFill>
                <a:effectLst/>
                <a:uLnTx/>
                <a:uFillTx/>
                <a:latin typeface="Verdana"/>
                <a:ea typeface="Geneva"/>
                <a:cs typeface="+mn-cs"/>
              </a:rPr>
              <a:t>Aanvullende heffing op warmterekening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rgbClr val="000000"/>
                </a:solidFill>
                <a:effectLst/>
                <a:uLnTx/>
                <a:uFillTx/>
                <a:latin typeface="Verdana"/>
                <a:ea typeface="Geneva"/>
                <a:cs typeface="+mn-cs"/>
              </a:rPr>
              <a:t>van verbruikers (vereveningstoeslag)</a:t>
            </a:r>
          </a:p>
        </p:txBody>
      </p:sp>
      <p:cxnSp>
        <p:nvCxnSpPr>
          <p:cNvPr id="6" name="Rechte verbindingslijn 5">
            <a:extLst>
              <a:ext uri="{FF2B5EF4-FFF2-40B4-BE49-F238E27FC236}">
                <a16:creationId xmlns:a16="http://schemas.microsoft.com/office/drawing/2014/main" id="{ACDD3F2C-C259-1CC5-24D0-A1F7CCC44D81}"/>
              </a:ext>
            </a:extLst>
          </p:cNvPr>
          <p:cNvCxnSpPr>
            <a:cxnSpLocks/>
            <a:endCxn id="3" idx="1"/>
          </p:cNvCxnSpPr>
          <p:nvPr/>
        </p:nvCxnSpPr>
        <p:spPr bwMode="auto">
          <a:xfrm flipV="1">
            <a:off x="3628743" y="3831113"/>
            <a:ext cx="4844177" cy="19486"/>
          </a:xfrm>
          <a:prstGeom prst="line">
            <a:avLst/>
          </a:prstGeom>
          <a:solidFill>
            <a:srgbClr val="007CC8"/>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Linkeraccolade 6">
            <a:extLst>
              <a:ext uri="{FF2B5EF4-FFF2-40B4-BE49-F238E27FC236}">
                <a16:creationId xmlns:a16="http://schemas.microsoft.com/office/drawing/2014/main" id="{AD38F2A4-21EA-3B12-683C-C668FEF04A18}"/>
              </a:ext>
            </a:extLst>
          </p:cNvPr>
          <p:cNvSpPr/>
          <p:nvPr/>
        </p:nvSpPr>
        <p:spPr>
          <a:xfrm flipH="1">
            <a:off x="7629532" y="2398649"/>
            <a:ext cx="122273" cy="604461"/>
          </a:xfrm>
          <a:prstGeom prst="leftBrace">
            <a:avLst>
              <a:gd name="adj1" fmla="val 8333"/>
              <a:gd name="adj2" fmla="val 484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13" name="Bijschrift: lijn 12">
            <a:extLst>
              <a:ext uri="{FF2B5EF4-FFF2-40B4-BE49-F238E27FC236}">
                <a16:creationId xmlns:a16="http://schemas.microsoft.com/office/drawing/2014/main" id="{E441ED56-38B5-116F-A435-76AF929A4EF9}"/>
              </a:ext>
            </a:extLst>
          </p:cNvPr>
          <p:cNvSpPr/>
          <p:nvPr/>
        </p:nvSpPr>
        <p:spPr>
          <a:xfrm>
            <a:off x="8472919" y="2332503"/>
            <a:ext cx="3046151" cy="726371"/>
          </a:xfrm>
          <a:prstGeom prst="borderCallout1">
            <a:avLst>
              <a:gd name="adj1" fmla="val 50102"/>
              <a:gd name="adj2" fmla="val -17"/>
              <a:gd name="adj3" fmla="val 49835"/>
              <a:gd name="adj4" fmla="val -23240"/>
            </a:avLst>
          </a:prstGeom>
          <a:noFill/>
          <a:ln w="9525" cap="flat" cmpd="sng" algn="ctr">
            <a:solidFill>
              <a:srgbClr val="007CC8">
                <a:shade val="15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ysClr val="windowText" lastClr="000000"/>
                </a:solidFill>
                <a:effectLst/>
                <a:uLnTx/>
                <a:uFillTx/>
                <a:latin typeface="Verdana"/>
                <a:ea typeface="Geneva"/>
                <a:cs typeface="+mn-cs"/>
              </a:rPr>
              <a:t>Compensatie voor warmtebedrijven uit vereveningsfonds (vereveningsbijdrage)</a:t>
            </a:r>
          </a:p>
        </p:txBody>
      </p:sp>
      <p:sp>
        <p:nvSpPr>
          <p:cNvPr id="10" name="Tekstvak 9">
            <a:extLst>
              <a:ext uri="{FF2B5EF4-FFF2-40B4-BE49-F238E27FC236}">
                <a16:creationId xmlns:a16="http://schemas.microsoft.com/office/drawing/2014/main" id="{3483223C-5B1F-91F9-53D6-E9F6E7213E83}"/>
              </a:ext>
            </a:extLst>
          </p:cNvPr>
          <p:cNvSpPr txBox="1"/>
          <p:nvPr/>
        </p:nvSpPr>
        <p:spPr>
          <a:xfrm>
            <a:off x="8472919" y="3100376"/>
            <a:ext cx="3046151" cy="430887"/>
          </a:xfrm>
          <a:prstGeom prst="rect">
            <a:avLst/>
          </a:prstGeom>
          <a:solidFill>
            <a:srgbClr val="FFFFFF"/>
          </a:solidFill>
          <a:ln w="9525" cap="flat" cmpd="sng" algn="ctr">
            <a:solidFill>
              <a:srgbClr val="000000"/>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Verdana"/>
                <a:ea typeface="Geneva"/>
                <a:cs typeface="+mn-cs"/>
              </a:rPr>
              <a:t>&gt;100% van gemiddelde warmtenetprijs (bijv. 150%)</a:t>
            </a:r>
          </a:p>
        </p:txBody>
      </p:sp>
      <p:cxnSp>
        <p:nvCxnSpPr>
          <p:cNvPr id="11" name="Rechte verbindingslijn 10">
            <a:extLst>
              <a:ext uri="{FF2B5EF4-FFF2-40B4-BE49-F238E27FC236}">
                <a16:creationId xmlns:a16="http://schemas.microsoft.com/office/drawing/2014/main" id="{FD0B50FE-3968-1A0C-7BC6-2C5000795A2E}"/>
              </a:ext>
            </a:extLst>
          </p:cNvPr>
          <p:cNvCxnSpPr>
            <a:cxnSpLocks/>
            <a:stCxn id="7" idx="2"/>
            <a:endCxn id="10" idx="1"/>
          </p:cNvCxnSpPr>
          <p:nvPr/>
        </p:nvCxnSpPr>
        <p:spPr bwMode="auto">
          <a:xfrm>
            <a:off x="7629532" y="3003110"/>
            <a:ext cx="843387" cy="312710"/>
          </a:xfrm>
          <a:prstGeom prst="line">
            <a:avLst/>
          </a:prstGeom>
          <a:solidFill>
            <a:srgbClr val="007CC8"/>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10236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7DB44-7652-AA6B-9BAB-50D7BA0B7FD7}"/>
            </a:ext>
          </a:extLst>
        </p:cNvPr>
        <p:cNvGrpSpPr/>
        <p:nvPr/>
      </p:nvGrpSpPr>
      <p:grpSpPr>
        <a:xfrm>
          <a:off x="0" y="0"/>
          <a:ext cx="0" cy="0"/>
          <a:chOff x="0" y="0"/>
          <a:chExt cx="0" cy="0"/>
        </a:xfrm>
      </p:grpSpPr>
      <p:sp>
        <p:nvSpPr>
          <p:cNvPr id="8" name="Vrije vorm: vorm 7">
            <a:extLst>
              <a:ext uri="{FF2B5EF4-FFF2-40B4-BE49-F238E27FC236}">
                <a16:creationId xmlns:a16="http://schemas.microsoft.com/office/drawing/2014/main" id="{7E770980-71A9-970B-FFF7-92804D3769A6}"/>
              </a:ext>
            </a:extLst>
          </p:cNvPr>
          <p:cNvSpPr/>
          <p:nvPr/>
        </p:nvSpPr>
        <p:spPr>
          <a:xfrm>
            <a:off x="4996428" y="2995613"/>
            <a:ext cx="2633097" cy="418533"/>
          </a:xfrm>
          <a:custGeom>
            <a:avLst/>
            <a:gdLst>
              <a:gd name="connsiteX0" fmla="*/ 0 w 2619375"/>
              <a:gd name="connsiteY0" fmla="*/ 419100 h 419100"/>
              <a:gd name="connsiteX1" fmla="*/ 2619375 w 2619375"/>
              <a:gd name="connsiteY1" fmla="*/ 419100 h 419100"/>
              <a:gd name="connsiteX2" fmla="*/ 2614613 w 2619375"/>
              <a:gd name="connsiteY2" fmla="*/ 0 h 419100"/>
              <a:gd name="connsiteX3" fmla="*/ 1185863 w 2619375"/>
              <a:gd name="connsiteY3" fmla="*/ 0 h 419100"/>
              <a:gd name="connsiteX4" fmla="*/ 0 w 2619375"/>
              <a:gd name="connsiteY4" fmla="*/ 419100 h 41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375" h="419100">
                <a:moveTo>
                  <a:pt x="0" y="419100"/>
                </a:moveTo>
                <a:lnTo>
                  <a:pt x="2619375" y="419100"/>
                </a:lnTo>
                <a:cubicBezTo>
                  <a:pt x="2617788" y="279400"/>
                  <a:pt x="2616200" y="139700"/>
                  <a:pt x="2614613" y="0"/>
                </a:cubicBezTo>
                <a:lnTo>
                  <a:pt x="1185863" y="0"/>
                </a:lnTo>
                <a:lnTo>
                  <a:pt x="0" y="419100"/>
                </a:lnTo>
                <a:close/>
              </a:path>
            </a:pathLst>
          </a:cu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2" name="Titel 1">
            <a:extLst>
              <a:ext uri="{FF2B5EF4-FFF2-40B4-BE49-F238E27FC236}">
                <a16:creationId xmlns:a16="http://schemas.microsoft.com/office/drawing/2014/main" id="{DB032B23-AFBD-7BF9-91ED-E4F759887811}"/>
              </a:ext>
            </a:extLst>
          </p:cNvPr>
          <p:cNvSpPr>
            <a:spLocks noGrp="1"/>
          </p:cNvSpPr>
          <p:nvPr>
            <p:ph type="title"/>
          </p:nvPr>
        </p:nvSpPr>
        <p:spPr>
          <a:xfrm>
            <a:off x="635000" y="724961"/>
            <a:ext cx="10923588" cy="948047"/>
          </a:xfrm>
        </p:spPr>
        <p:txBody>
          <a:bodyPr vert="horz" lIns="91440" tIns="45720" rIns="91440" bIns="45720" rtlCol="0" anchor="b" anchorCtr="0">
            <a:noAutofit/>
          </a:bodyPr>
          <a:lstStyle/>
          <a:p>
            <a:r>
              <a:rPr lang="nl-NL" altLang="nl-NL" sz="2000" dirty="0">
                <a:solidFill>
                  <a:schemeClr val="tx1"/>
                </a:solidFill>
              </a:rPr>
              <a:t>De tarieflimiet zal dus hoger liggen dan de warmtekosten bij een warmtepomp of gasketel…</a:t>
            </a:r>
            <a:endParaRPr lang="nl-NL" sz="2000" dirty="0">
              <a:solidFill>
                <a:schemeClr val="tx1"/>
              </a:solidFill>
            </a:endParaRPr>
          </a:p>
        </p:txBody>
      </p:sp>
      <p:sp>
        <p:nvSpPr>
          <p:cNvPr id="4" name="Tijdelijke aanduiding voor datum 3">
            <a:extLst>
              <a:ext uri="{FF2B5EF4-FFF2-40B4-BE49-F238E27FC236}">
                <a16:creationId xmlns:a16="http://schemas.microsoft.com/office/drawing/2014/main" id="{A9D4FCA1-2D20-E9C5-41DA-5B1BF87FCAC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CDF947-D04B-43FF-94E8-4CD9CA0ED050}" type="datetime4">
              <a:rPr kumimoji="0" lang="nl-NL" altLang="nl-NL" sz="1000" b="0" i="0" u="none" strike="noStrike" kern="1200" cap="none" spc="0" normalizeH="0" baseline="0" noProof="0" smtClean="0">
                <a:ln>
                  <a:noFill/>
                </a:ln>
                <a:solidFill>
                  <a:srgbClr val="FFFFFF"/>
                </a:solidFill>
                <a:effectLst/>
                <a:uLnTx/>
                <a:uFillTx/>
                <a:latin typeface="Verdana"/>
                <a:ea typeface="Geneva"/>
                <a:cs typeface="+mn-cs"/>
              </a:rPr>
              <a:pPr marL="0" marR="0" lvl="0" indent="0" algn="l" defTabSz="914400" rtl="0" eaLnBrk="1" fontAlgn="auto" latinLnBrk="0" hangingPunct="1">
                <a:lnSpc>
                  <a:spcPct val="100000"/>
                </a:lnSpc>
                <a:spcBef>
                  <a:spcPts val="0"/>
                </a:spcBef>
                <a:spcAft>
                  <a:spcPts val="0"/>
                </a:spcAft>
                <a:buClrTx/>
                <a:buSzTx/>
                <a:buFontTx/>
                <a:buNone/>
                <a:tabLst/>
                <a:defRPr/>
              </a:pPr>
              <a:t>17 november 2025</a:t>
            </a:fld>
            <a:endParaRPr kumimoji="0" lang="en-US" altLang="nl-NL" sz="1000" b="0" i="0" u="none" strike="noStrike" kern="1200" cap="none" spc="0" normalizeH="0" baseline="0" noProof="0">
              <a:ln>
                <a:noFill/>
              </a:ln>
              <a:solidFill>
                <a:srgbClr val="FFFFFF"/>
              </a:solidFill>
              <a:effectLst/>
              <a:uLnTx/>
              <a:uFillTx/>
              <a:latin typeface="Verdana"/>
              <a:ea typeface="Geneva"/>
              <a:cs typeface="+mn-cs"/>
            </a:endParaRPr>
          </a:p>
        </p:txBody>
      </p:sp>
      <p:sp>
        <p:nvSpPr>
          <p:cNvPr id="5" name="Tijdelijke aanduiding voor voettekst 4">
            <a:extLst>
              <a:ext uri="{FF2B5EF4-FFF2-40B4-BE49-F238E27FC236}">
                <a16:creationId xmlns:a16="http://schemas.microsoft.com/office/drawing/2014/main" id="{982F2838-F64F-76A5-BDBB-64B81B4FEC8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nl-NL" sz="1000" b="0" i="0" u="none" strike="noStrike" kern="1200" cap="none" spc="0" normalizeH="0" baseline="0" noProof="0" dirty="0">
                <a:ln>
                  <a:noFill/>
                </a:ln>
                <a:solidFill>
                  <a:srgbClr val="FFFFFF"/>
                </a:solidFill>
                <a:effectLst/>
                <a:uLnTx/>
                <a:uFillTx/>
                <a:latin typeface="Verdana"/>
                <a:ea typeface="Geneva"/>
                <a:cs typeface="+mn-cs"/>
              </a:rPr>
              <a:t>(VOOR INTERN GEBRUIK, VERTROUWELIJK</a:t>
            </a:r>
            <a:endParaRPr kumimoji="0" lang="en-US" altLang="nl-NL" sz="1000" b="0" i="0" u="none" strike="noStrike" kern="1200" cap="none" spc="0" normalizeH="0" baseline="0" noProof="0" dirty="0">
              <a:ln>
                <a:noFill/>
              </a:ln>
              <a:solidFill>
                <a:srgbClr val="FFFFFF"/>
              </a:solidFill>
              <a:effectLst/>
              <a:uLnTx/>
              <a:uFillTx/>
              <a:latin typeface="Arial" panose="020B0604020202020204" pitchFamily="34" charset="0"/>
              <a:ea typeface="Geneva"/>
              <a:cs typeface="+mn-cs"/>
            </a:endParaRPr>
          </a:p>
        </p:txBody>
      </p:sp>
      <p:sp>
        <p:nvSpPr>
          <p:cNvPr id="44" name="Titel 38">
            <a:extLst>
              <a:ext uri="{FF2B5EF4-FFF2-40B4-BE49-F238E27FC236}">
                <a16:creationId xmlns:a16="http://schemas.microsoft.com/office/drawing/2014/main" id="{FBB37A03-373A-06D0-DC18-D6B7014CC369}"/>
              </a:ext>
            </a:extLst>
          </p:cNvPr>
          <p:cNvSpPr txBox="1">
            <a:spLocks/>
          </p:cNvSpPr>
          <p:nvPr/>
        </p:nvSpPr>
        <p:spPr>
          <a:xfrm>
            <a:off x="595483" y="5928208"/>
            <a:ext cx="10923588" cy="64636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Verdana"/>
                <a:ea typeface="+mj-ea"/>
                <a:cs typeface="+mj-cs"/>
              </a:rPr>
              <a:t>…terwijl de prijsgarantie het prijsverschil wel volledig dekt, waardoor verbruikers een altijd een (relatief) aantrekkelijk aanbod krijgen. </a:t>
            </a:r>
          </a:p>
        </p:txBody>
      </p:sp>
      <p:grpSp>
        <p:nvGrpSpPr>
          <p:cNvPr id="48" name="Groep 47">
            <a:extLst>
              <a:ext uri="{FF2B5EF4-FFF2-40B4-BE49-F238E27FC236}">
                <a16:creationId xmlns:a16="http://schemas.microsoft.com/office/drawing/2014/main" id="{0BE3CC38-23B5-0896-5E54-98A35355F0FB}"/>
              </a:ext>
            </a:extLst>
          </p:cNvPr>
          <p:cNvGrpSpPr/>
          <p:nvPr/>
        </p:nvGrpSpPr>
        <p:grpSpPr>
          <a:xfrm>
            <a:off x="1247000" y="1972223"/>
            <a:ext cx="10272072" cy="3658097"/>
            <a:chOff x="1244278" y="1995083"/>
            <a:chExt cx="10272072" cy="3658097"/>
          </a:xfrm>
        </p:grpSpPr>
        <p:grpSp>
          <p:nvGrpSpPr>
            <p:cNvPr id="49" name="Groep 48">
              <a:extLst>
                <a:ext uri="{FF2B5EF4-FFF2-40B4-BE49-F238E27FC236}">
                  <a16:creationId xmlns:a16="http://schemas.microsoft.com/office/drawing/2014/main" id="{584E5AFC-3516-7420-4457-B1DE66ED4356}"/>
                </a:ext>
              </a:extLst>
            </p:cNvPr>
            <p:cNvGrpSpPr/>
            <p:nvPr/>
          </p:nvGrpSpPr>
          <p:grpSpPr>
            <a:xfrm>
              <a:off x="1244278" y="1995083"/>
              <a:ext cx="6579312" cy="3658097"/>
              <a:chOff x="511656" y="1803305"/>
              <a:chExt cx="7180896" cy="4138066"/>
            </a:xfrm>
          </p:grpSpPr>
          <p:cxnSp>
            <p:nvCxnSpPr>
              <p:cNvPr id="58" name="Rechte verbindingslijn 57">
                <a:extLst>
                  <a:ext uri="{FF2B5EF4-FFF2-40B4-BE49-F238E27FC236}">
                    <a16:creationId xmlns:a16="http://schemas.microsoft.com/office/drawing/2014/main" id="{F37447B1-34F7-4400-6880-2D5020BBA2F7}"/>
                  </a:ext>
                </a:extLst>
              </p:cNvPr>
              <p:cNvCxnSpPr>
                <a:cxnSpLocks/>
              </p:cNvCxnSpPr>
              <p:nvPr/>
            </p:nvCxnSpPr>
            <p:spPr>
              <a:xfrm>
                <a:off x="1007503" y="5352896"/>
                <a:ext cx="6469789" cy="0"/>
              </a:xfrm>
              <a:prstGeom prst="line">
                <a:avLst/>
              </a:prstGeom>
              <a:noFill/>
              <a:ln w="19050" cap="flat" cmpd="sng" algn="ctr">
                <a:solidFill>
                  <a:srgbClr val="007CC8"/>
                </a:solidFill>
                <a:prstDash val="solid"/>
                <a:miter lim="800000"/>
              </a:ln>
              <a:effectLst/>
            </p:spPr>
          </p:cxnSp>
          <p:sp>
            <p:nvSpPr>
              <p:cNvPr id="59" name="Tekstvak 58">
                <a:extLst>
                  <a:ext uri="{FF2B5EF4-FFF2-40B4-BE49-F238E27FC236}">
                    <a16:creationId xmlns:a16="http://schemas.microsoft.com/office/drawing/2014/main" id="{4DA0B398-D784-340D-C08B-CC4336975C92}"/>
                  </a:ext>
                </a:extLst>
              </p:cNvPr>
              <p:cNvSpPr txBox="1"/>
              <p:nvPr/>
            </p:nvSpPr>
            <p:spPr>
              <a:xfrm rot="16200000">
                <a:off x="-602944" y="3479840"/>
                <a:ext cx="256775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err="1">
                    <a:ln>
                      <a:noFill/>
                    </a:ln>
                    <a:solidFill>
                      <a:srgbClr val="000000"/>
                    </a:solidFill>
                    <a:effectLst/>
                    <a:uLnTx/>
                    <a:uFillTx/>
                    <a:latin typeface="Verdana"/>
                    <a:ea typeface="Geneva"/>
                    <a:cs typeface="+mn-cs"/>
                  </a:rPr>
                  <a:t>Kostengebaseerd</a:t>
                </a:r>
                <a:r>
                  <a:rPr kumimoji="0" lang="nl-NL" sz="1400" b="0" i="0" u="none" strike="noStrike" kern="1200" cap="none" spc="0" normalizeH="0" baseline="0" noProof="0">
                    <a:ln>
                      <a:noFill/>
                    </a:ln>
                    <a:solidFill>
                      <a:srgbClr val="000000"/>
                    </a:solidFill>
                    <a:effectLst/>
                    <a:uLnTx/>
                    <a:uFillTx/>
                    <a:latin typeface="Verdana"/>
                    <a:ea typeface="Geneva"/>
                    <a:cs typeface="+mn-cs"/>
                  </a:rPr>
                  <a:t> tarief</a:t>
                </a:r>
              </a:p>
            </p:txBody>
          </p:sp>
          <p:sp>
            <p:nvSpPr>
              <p:cNvPr id="62" name="Parallellogram 61">
                <a:extLst>
                  <a:ext uri="{FF2B5EF4-FFF2-40B4-BE49-F238E27FC236}">
                    <a16:creationId xmlns:a16="http://schemas.microsoft.com/office/drawing/2014/main" id="{A336EFEA-715E-5AA5-C660-8E3984074559}"/>
                  </a:ext>
                </a:extLst>
              </p:cNvPr>
              <p:cNvSpPr/>
              <p:nvPr/>
            </p:nvSpPr>
            <p:spPr bwMode="auto">
              <a:xfrm rot="20435955" flipH="1" flipV="1">
                <a:off x="785841" y="3411101"/>
                <a:ext cx="6906711" cy="139626"/>
              </a:xfrm>
              <a:prstGeom prst="parallelogram">
                <a:avLst>
                  <a:gd name="adj" fmla="val 42341"/>
                </a:avLst>
              </a:prstGeom>
              <a:solidFill>
                <a:srgbClr val="D10039">
                  <a:lumMod val="20000"/>
                  <a:lumOff val="80000"/>
                </a:srgbClr>
              </a:solidFill>
              <a:ln w="190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800" b="0" i="0" u="none" strike="noStrike" kern="0" cap="none" spc="0" normalizeH="0" baseline="0" noProof="0">
                  <a:ln>
                    <a:noFill/>
                  </a:ln>
                  <a:solidFill>
                    <a:srgbClr val="000000"/>
                  </a:solidFill>
                  <a:effectLst/>
                  <a:uLnTx/>
                  <a:uFillTx/>
                  <a:latin typeface="Arial" panose="020B0604020202020204" pitchFamily="34" charset="0"/>
                  <a:ea typeface="Geneva" pitchFamily="64" charset="-128"/>
                  <a:cs typeface="+mn-cs"/>
                </a:endParaRPr>
              </a:p>
            </p:txBody>
          </p:sp>
          <p:cxnSp>
            <p:nvCxnSpPr>
              <p:cNvPr id="64" name="Rechte verbindingslijn 63">
                <a:extLst>
                  <a:ext uri="{FF2B5EF4-FFF2-40B4-BE49-F238E27FC236}">
                    <a16:creationId xmlns:a16="http://schemas.microsoft.com/office/drawing/2014/main" id="{6D1F4433-8AE5-7650-D9CB-95F3E08CCDF8}"/>
                  </a:ext>
                </a:extLst>
              </p:cNvPr>
              <p:cNvCxnSpPr>
                <a:cxnSpLocks/>
                <a:endCxn id="71" idx="2"/>
              </p:cNvCxnSpPr>
              <p:nvPr/>
            </p:nvCxnSpPr>
            <p:spPr>
              <a:xfrm>
                <a:off x="1007503" y="2955762"/>
                <a:ext cx="6469788" cy="0"/>
              </a:xfrm>
              <a:prstGeom prst="line">
                <a:avLst/>
              </a:prstGeom>
              <a:noFill/>
              <a:ln w="28575" cap="flat" cmpd="sng" algn="ctr">
                <a:solidFill>
                  <a:srgbClr val="00B050"/>
                </a:solidFill>
                <a:prstDash val="dash"/>
                <a:miter lim="800000"/>
              </a:ln>
              <a:effectLst/>
            </p:spPr>
          </p:cxnSp>
          <p:cxnSp>
            <p:nvCxnSpPr>
              <p:cNvPr id="65" name="Rechte verbindingslijn 64">
                <a:extLst>
                  <a:ext uri="{FF2B5EF4-FFF2-40B4-BE49-F238E27FC236}">
                    <a16:creationId xmlns:a16="http://schemas.microsoft.com/office/drawing/2014/main" id="{F6FCA1C8-E3A5-80F6-6E54-738DAC4B098A}"/>
                  </a:ext>
                </a:extLst>
              </p:cNvPr>
              <p:cNvCxnSpPr/>
              <p:nvPr/>
            </p:nvCxnSpPr>
            <p:spPr bwMode="auto">
              <a:xfrm flipV="1">
                <a:off x="1007301" y="2363542"/>
                <a:ext cx="6469991" cy="2380152"/>
              </a:xfrm>
              <a:prstGeom prst="line">
                <a:avLst/>
              </a:prstGeom>
              <a:solidFill>
                <a:srgbClr val="007CC8"/>
              </a:solidFill>
              <a:ln w="2857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Rechte verbindingslijn 65">
                <a:extLst>
                  <a:ext uri="{FF2B5EF4-FFF2-40B4-BE49-F238E27FC236}">
                    <a16:creationId xmlns:a16="http://schemas.microsoft.com/office/drawing/2014/main" id="{9297163D-5F12-B4E4-CA52-6A306C4B0E88}"/>
                  </a:ext>
                </a:extLst>
              </p:cNvPr>
              <p:cNvCxnSpPr/>
              <p:nvPr/>
            </p:nvCxnSpPr>
            <p:spPr bwMode="auto">
              <a:xfrm flipV="1">
                <a:off x="1004303" y="2217129"/>
                <a:ext cx="6482479" cy="2380151"/>
              </a:xfrm>
              <a:prstGeom prst="line">
                <a:avLst/>
              </a:prstGeom>
              <a:solidFill>
                <a:srgbClr val="007CC8"/>
              </a:solidFill>
              <a:ln w="28575"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kstvak 68">
                <a:extLst>
                  <a:ext uri="{FF2B5EF4-FFF2-40B4-BE49-F238E27FC236}">
                    <a16:creationId xmlns:a16="http://schemas.microsoft.com/office/drawing/2014/main" id="{B0CEF2E3-93EE-AD24-DC0E-02C467D1655E}"/>
                  </a:ext>
                </a:extLst>
              </p:cNvPr>
              <p:cNvSpPr txBox="1"/>
              <p:nvPr/>
            </p:nvSpPr>
            <p:spPr>
              <a:xfrm>
                <a:off x="1007301" y="5397288"/>
                <a:ext cx="1567969" cy="4874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Verdana"/>
                    <a:ea typeface="Geneva"/>
                    <a:cs typeface="+mn-cs"/>
                  </a:rPr>
                  <a:t>Warmtenetten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Verdana"/>
                    <a:ea typeface="Geneva"/>
                    <a:cs typeface="+mn-cs"/>
                  </a:rPr>
                  <a:t>met lage tarieven</a:t>
                </a:r>
              </a:p>
            </p:txBody>
          </p:sp>
          <p:sp>
            <p:nvSpPr>
              <p:cNvPr id="70" name="Tekstvak 69">
                <a:extLst>
                  <a:ext uri="{FF2B5EF4-FFF2-40B4-BE49-F238E27FC236}">
                    <a16:creationId xmlns:a16="http://schemas.microsoft.com/office/drawing/2014/main" id="{F5783BE5-2994-FEA9-1EF7-2DE900C80255}"/>
                  </a:ext>
                </a:extLst>
              </p:cNvPr>
              <p:cNvSpPr txBox="1"/>
              <p:nvPr/>
            </p:nvSpPr>
            <p:spPr>
              <a:xfrm>
                <a:off x="5644611" y="5453949"/>
                <a:ext cx="1623956" cy="48742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Geneva"/>
                    <a:cs typeface="+mn-cs"/>
                  </a:rPr>
                  <a:t>Warmtenetten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Geneva"/>
                    <a:cs typeface="+mn-cs"/>
                  </a:rPr>
                  <a:t>met hoge tarieven</a:t>
                </a:r>
              </a:p>
            </p:txBody>
          </p:sp>
          <p:sp>
            <p:nvSpPr>
              <p:cNvPr id="71" name="Rechthoekige driehoek 70">
                <a:extLst>
                  <a:ext uri="{FF2B5EF4-FFF2-40B4-BE49-F238E27FC236}">
                    <a16:creationId xmlns:a16="http://schemas.microsoft.com/office/drawing/2014/main" id="{AF864A9A-92B3-2768-9E9E-4789DE6519B5}"/>
                  </a:ext>
                </a:extLst>
              </p:cNvPr>
              <p:cNvSpPr/>
              <p:nvPr/>
            </p:nvSpPr>
            <p:spPr>
              <a:xfrm flipH="1">
                <a:off x="5510839" y="2246579"/>
                <a:ext cx="1966453" cy="709183"/>
              </a:xfrm>
              <a:prstGeom prst="rtTriangle">
                <a:avLst/>
              </a:prstGeom>
              <a:solidFill>
                <a:srgbClr val="3333FF">
                  <a:alpha val="54118"/>
                </a:srgb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400" b="0" i="0" u="none" strike="noStrike" kern="0" cap="none" spc="0" normalizeH="0" baseline="0" noProof="0">
                  <a:ln>
                    <a:noFill/>
                  </a:ln>
                  <a:solidFill>
                    <a:srgbClr val="FFFFFF"/>
                  </a:solidFill>
                  <a:effectLst/>
                  <a:uLnTx/>
                  <a:uFillTx/>
                  <a:latin typeface="Verdana"/>
                  <a:ea typeface="Geneva"/>
                  <a:cs typeface="+mn-cs"/>
                </a:endParaRPr>
              </a:p>
            </p:txBody>
          </p:sp>
          <p:cxnSp>
            <p:nvCxnSpPr>
              <p:cNvPr id="72" name="Rechte verbindingslijn 71">
                <a:extLst>
                  <a:ext uri="{FF2B5EF4-FFF2-40B4-BE49-F238E27FC236}">
                    <a16:creationId xmlns:a16="http://schemas.microsoft.com/office/drawing/2014/main" id="{CFA5EB1B-6027-89C4-FB73-6E70DC0DA4A7}"/>
                  </a:ext>
                </a:extLst>
              </p:cNvPr>
              <p:cNvCxnSpPr>
                <a:cxnSpLocks/>
              </p:cNvCxnSpPr>
              <p:nvPr/>
            </p:nvCxnSpPr>
            <p:spPr>
              <a:xfrm flipV="1">
                <a:off x="1007301" y="1803305"/>
                <a:ext cx="0" cy="3549591"/>
              </a:xfrm>
              <a:prstGeom prst="line">
                <a:avLst/>
              </a:prstGeom>
              <a:noFill/>
              <a:ln w="19050" cap="flat" cmpd="sng" algn="ctr">
                <a:solidFill>
                  <a:srgbClr val="007CC8"/>
                </a:solidFill>
                <a:prstDash val="solid"/>
                <a:miter lim="800000"/>
              </a:ln>
              <a:effectLst/>
            </p:spPr>
          </p:cxnSp>
          <p:sp>
            <p:nvSpPr>
              <p:cNvPr id="60" name="Tekstvak 59">
                <a:extLst>
                  <a:ext uri="{FF2B5EF4-FFF2-40B4-BE49-F238E27FC236}">
                    <a16:creationId xmlns:a16="http://schemas.microsoft.com/office/drawing/2014/main" id="{E5B2E882-740D-E5D8-3B6B-228055EC959D}"/>
                  </a:ext>
                </a:extLst>
              </p:cNvPr>
              <p:cNvSpPr txBox="1"/>
              <p:nvPr/>
            </p:nvSpPr>
            <p:spPr>
              <a:xfrm>
                <a:off x="1405638" y="2789401"/>
                <a:ext cx="1964584" cy="295935"/>
              </a:xfrm>
              <a:prstGeom prst="rect">
                <a:avLst/>
              </a:prstGeom>
              <a:solidFill>
                <a:srgbClr val="FFFFFF"/>
              </a:solidFill>
              <a:ln w="28575" cap="flat" cmpd="sng" algn="ctr">
                <a:solidFill>
                  <a:srgbClr val="00B050"/>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Verdana"/>
                    <a:ea typeface="Geneva"/>
                    <a:cs typeface="+mn-cs"/>
                  </a:rPr>
                  <a:t>Tarieflimiet</a:t>
                </a:r>
              </a:p>
            </p:txBody>
          </p:sp>
        </p:grpSp>
        <p:cxnSp>
          <p:nvCxnSpPr>
            <p:cNvPr id="50" name="Rechte verbindingslijn 49">
              <a:extLst>
                <a:ext uri="{FF2B5EF4-FFF2-40B4-BE49-F238E27FC236}">
                  <a16:creationId xmlns:a16="http://schemas.microsoft.com/office/drawing/2014/main" id="{6E902CD9-E47E-211B-7E51-F6873D3BF24E}"/>
                </a:ext>
              </a:extLst>
            </p:cNvPr>
            <p:cNvCxnSpPr>
              <a:cxnSpLocks/>
            </p:cNvCxnSpPr>
            <p:nvPr/>
          </p:nvCxnSpPr>
          <p:spPr>
            <a:xfrm>
              <a:off x="1695651" y="3437009"/>
              <a:ext cx="5927779" cy="0"/>
            </a:xfrm>
            <a:prstGeom prst="line">
              <a:avLst/>
            </a:prstGeom>
            <a:noFill/>
            <a:ln w="28575" cap="flat" cmpd="sng" algn="ctr">
              <a:solidFill>
                <a:schemeClr val="accent6">
                  <a:lumMod val="60000"/>
                  <a:lumOff val="40000"/>
                </a:schemeClr>
              </a:solidFill>
              <a:prstDash val="dash"/>
              <a:miter lim="800000"/>
            </a:ln>
            <a:effectLst/>
          </p:spPr>
        </p:cxnSp>
        <p:sp>
          <p:nvSpPr>
            <p:cNvPr id="51" name="Tekstvak 50">
              <a:extLst>
                <a:ext uri="{FF2B5EF4-FFF2-40B4-BE49-F238E27FC236}">
                  <a16:creationId xmlns:a16="http://schemas.microsoft.com/office/drawing/2014/main" id="{4611E9B4-98AA-19B3-7BC3-E6DEDA4B5053}"/>
                </a:ext>
              </a:extLst>
            </p:cNvPr>
            <p:cNvSpPr txBox="1"/>
            <p:nvPr/>
          </p:nvSpPr>
          <p:spPr>
            <a:xfrm>
              <a:off x="8777048" y="3437009"/>
              <a:ext cx="2739302" cy="430887"/>
            </a:xfrm>
            <a:prstGeom prst="rect">
              <a:avLst/>
            </a:prstGeom>
            <a:solidFill>
              <a:srgbClr val="FFFFFF"/>
            </a:solidFill>
            <a:ln w="9525" cap="flat" cmpd="sng" algn="ctr">
              <a:solidFill>
                <a:srgbClr val="000000"/>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Verdana"/>
                  <a:ea typeface="Geneva"/>
                  <a:cs typeface="+mn-cs"/>
                </a:rPr>
                <a:t>Warmtekosten bij CV-</a:t>
              </a:r>
              <a:r>
                <a:rPr kumimoji="0" lang="nl-NL" sz="1100" b="0" i="0" u="none" strike="noStrike" kern="0" cap="none" spc="0" normalizeH="0" baseline="0" noProof="0" dirty="0" err="1">
                  <a:ln>
                    <a:noFill/>
                  </a:ln>
                  <a:solidFill>
                    <a:srgbClr val="000000"/>
                  </a:solidFill>
                  <a:effectLst/>
                  <a:uLnTx/>
                  <a:uFillTx/>
                  <a:latin typeface="Verdana"/>
                  <a:ea typeface="Geneva"/>
                  <a:cs typeface="+mn-cs"/>
                </a:rPr>
                <a:t>kete</a:t>
              </a:r>
              <a:r>
                <a:rPr kumimoji="0" lang="nl-NL" sz="1100" b="0" i="0" u="none" strike="noStrike" kern="0" cap="none" spc="0" normalizeH="0" baseline="0" noProof="0" dirty="0">
                  <a:ln>
                    <a:noFill/>
                  </a:ln>
                  <a:solidFill>
                    <a:srgbClr val="000000"/>
                  </a:solidFill>
                  <a:effectLst/>
                  <a:uLnTx/>
                  <a:uFillTx/>
                  <a:latin typeface="Verdana"/>
                  <a:ea typeface="Geneva"/>
                  <a:cs typeface="+mn-cs"/>
                </a:rPr>
                <a:t>l of warmtepomp</a:t>
              </a:r>
            </a:p>
          </p:txBody>
        </p:sp>
        <p:cxnSp>
          <p:nvCxnSpPr>
            <p:cNvPr id="52" name="Rechte verbindingslijn 51">
              <a:extLst>
                <a:ext uri="{FF2B5EF4-FFF2-40B4-BE49-F238E27FC236}">
                  <a16:creationId xmlns:a16="http://schemas.microsoft.com/office/drawing/2014/main" id="{0C736D55-2181-A8AC-CD48-FE57F7C0DD92}"/>
                </a:ext>
              </a:extLst>
            </p:cNvPr>
            <p:cNvCxnSpPr>
              <a:cxnSpLocks/>
              <a:stCxn id="8" idx="1"/>
              <a:endCxn id="51" idx="1"/>
            </p:cNvCxnSpPr>
            <p:nvPr/>
          </p:nvCxnSpPr>
          <p:spPr bwMode="auto">
            <a:xfrm>
              <a:off x="7626803" y="3437006"/>
              <a:ext cx="1150245" cy="215447"/>
            </a:xfrm>
            <a:prstGeom prst="line">
              <a:avLst/>
            </a:prstGeom>
            <a:solidFill>
              <a:srgbClr val="007CC8"/>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kstvak 52">
              <a:extLst>
                <a:ext uri="{FF2B5EF4-FFF2-40B4-BE49-F238E27FC236}">
                  <a16:creationId xmlns:a16="http://schemas.microsoft.com/office/drawing/2014/main" id="{C0BB7DE8-DE4E-CFDA-6E08-B0DAFEA49BB0}"/>
                </a:ext>
              </a:extLst>
            </p:cNvPr>
            <p:cNvSpPr txBox="1"/>
            <p:nvPr/>
          </p:nvSpPr>
          <p:spPr>
            <a:xfrm>
              <a:off x="2063366" y="3307074"/>
              <a:ext cx="1800000" cy="261610"/>
            </a:xfrm>
            <a:prstGeom prst="rect">
              <a:avLst/>
            </a:prstGeom>
            <a:solidFill>
              <a:srgbClr val="FFFFFF"/>
            </a:solidFill>
            <a:ln w="28575" cap="flat" cmpd="sng" algn="ctr">
              <a:solidFill>
                <a:schemeClr val="accent6">
                  <a:lumMod val="60000"/>
                  <a:lumOff val="40000"/>
                </a:schemeClr>
              </a:solidFill>
              <a:prstDash val="solid"/>
              <a:miter lim="800000"/>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0" cap="none" spc="0" normalizeH="0" baseline="0" noProof="0" dirty="0">
                  <a:ln>
                    <a:noFill/>
                  </a:ln>
                  <a:solidFill>
                    <a:srgbClr val="000000"/>
                  </a:solidFill>
                  <a:effectLst/>
                  <a:uLnTx/>
                  <a:uFillTx/>
                  <a:latin typeface="Verdana"/>
                  <a:ea typeface="Geneva"/>
                  <a:cs typeface="+mn-cs"/>
                </a:rPr>
                <a:t>Prijsgarantie</a:t>
              </a:r>
            </a:p>
          </p:txBody>
        </p:sp>
      </p:grpSp>
      <p:sp>
        <p:nvSpPr>
          <p:cNvPr id="15" name="Linkeraccolade 14">
            <a:extLst>
              <a:ext uri="{FF2B5EF4-FFF2-40B4-BE49-F238E27FC236}">
                <a16:creationId xmlns:a16="http://schemas.microsoft.com/office/drawing/2014/main" id="{3E318D41-D61E-AB65-6742-37E2FDF7AA51}"/>
              </a:ext>
            </a:extLst>
          </p:cNvPr>
          <p:cNvSpPr/>
          <p:nvPr/>
        </p:nvSpPr>
        <p:spPr>
          <a:xfrm flipH="1">
            <a:off x="7628708" y="2994147"/>
            <a:ext cx="132301" cy="412911"/>
          </a:xfrm>
          <a:prstGeom prst="leftBrace">
            <a:avLst>
              <a:gd name="adj1" fmla="val 8333"/>
              <a:gd name="adj2" fmla="val 48424"/>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000000"/>
              </a:solidFill>
              <a:effectLst/>
              <a:uLnTx/>
              <a:uFillTx/>
              <a:latin typeface="Verdana"/>
              <a:ea typeface="+mn-ea"/>
              <a:cs typeface="+mn-cs"/>
            </a:endParaRPr>
          </a:p>
        </p:txBody>
      </p:sp>
      <p:sp>
        <p:nvSpPr>
          <p:cNvPr id="16" name="Bijschrift: lijn 15">
            <a:extLst>
              <a:ext uri="{FF2B5EF4-FFF2-40B4-BE49-F238E27FC236}">
                <a16:creationId xmlns:a16="http://schemas.microsoft.com/office/drawing/2014/main" id="{203DD069-80C2-1F12-2F63-B77EF178BCA5}"/>
              </a:ext>
            </a:extLst>
          </p:cNvPr>
          <p:cNvSpPr/>
          <p:nvPr/>
        </p:nvSpPr>
        <p:spPr>
          <a:xfrm>
            <a:off x="8779769" y="2995341"/>
            <a:ext cx="2739302" cy="403253"/>
          </a:xfrm>
          <a:prstGeom prst="borderCallout1">
            <a:avLst>
              <a:gd name="adj1" fmla="val 50102"/>
              <a:gd name="adj2" fmla="val -17"/>
              <a:gd name="adj3" fmla="val 50010"/>
              <a:gd name="adj4" fmla="val -36989"/>
            </a:avLst>
          </a:prstGeom>
          <a:noFill/>
          <a:ln w="9525" cap="flat" cmpd="sng" algn="ctr">
            <a:solidFill>
              <a:srgbClr val="007CC8">
                <a:shade val="15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ysClr val="windowText" lastClr="000000"/>
                </a:solidFill>
                <a:effectLst/>
                <a:uLnTx/>
                <a:uFillTx/>
                <a:latin typeface="Verdana"/>
                <a:ea typeface="Geneva"/>
                <a:cs typeface="+mn-cs"/>
              </a:rPr>
              <a:t>Compensatie voor warmtebedrijven</a:t>
            </a:r>
          </a:p>
        </p:txBody>
      </p:sp>
    </p:spTree>
    <p:extLst>
      <p:ext uri="{BB962C8B-B14F-4D97-AF65-F5344CB8AC3E}">
        <p14:creationId xmlns:p14="http://schemas.microsoft.com/office/powerpoint/2010/main" val="3095299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A051B1F-4C3B-AE64-7CC0-A576683D8E08}"/>
            </a:ext>
          </a:extLst>
        </p:cNvPr>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4F7244C-2214-1C46-F81A-1EB3B9854FB4}"/>
              </a:ext>
            </a:extLst>
          </p:cNvPr>
          <p:cNvSpPr>
            <a:spLocks noGrp="1"/>
          </p:cNvSpPr>
          <p:nvPr>
            <p:ph idx="1"/>
          </p:nvPr>
        </p:nvSpPr>
        <p:spPr>
          <a:xfrm>
            <a:off x="635000" y="1592596"/>
            <a:ext cx="11167794" cy="4628817"/>
          </a:xfrm>
        </p:spPr>
        <p:txBody>
          <a:bodyPr numCol="1">
            <a:normAutofit fontScale="92500" lnSpcReduction="20000"/>
          </a:bodyPr>
          <a:lstStyle/>
          <a:p>
            <a:pPr marL="0" indent="0">
              <a:buNone/>
            </a:pPr>
            <a:r>
              <a:rPr lang="nl-NL" dirty="0"/>
              <a:t>De stapsgewijze overgang naar kostengebaseerde tarieven kent twee fasen. </a:t>
            </a:r>
          </a:p>
          <a:p>
            <a:pPr marL="0" indent="0">
              <a:buNone/>
            </a:pPr>
            <a:r>
              <a:rPr lang="nl-NL" dirty="0"/>
              <a:t>Na inwerkingtreding van de Wcw begint </a:t>
            </a:r>
            <a:r>
              <a:rPr lang="nl-NL" u="sng" dirty="0"/>
              <a:t>fase 1</a:t>
            </a:r>
            <a:r>
              <a:rPr lang="nl-NL" dirty="0"/>
              <a:t>:de huidige NMDA geldt en de kostengebaseerde tariefregulering wordt voorbereid, duurt 2 tot 4 jaar. </a:t>
            </a:r>
          </a:p>
          <a:p>
            <a:pPr marL="0" indent="0">
              <a:buNone/>
            </a:pPr>
            <a:r>
              <a:rPr lang="nl-NL" dirty="0"/>
              <a:t>Om over te stappen op </a:t>
            </a:r>
            <a:r>
              <a:rPr lang="nl-NL" u="sng" dirty="0"/>
              <a:t>fase 2</a:t>
            </a:r>
            <a:r>
              <a:rPr lang="nl-NL" dirty="0"/>
              <a:t>, waarin de kostengebaseerde warmtetarieven ingevoerd worden, moet worden voldaan aan twee condities; </a:t>
            </a:r>
          </a:p>
          <a:p>
            <a:pPr marL="457200" indent="-457200">
              <a:buAutoNum type="arabicPeriod"/>
            </a:pPr>
            <a:r>
              <a:rPr lang="nl-NL" dirty="0"/>
              <a:t>de nieuwe tariefregulering moet adequaat kunnen worden uitgevoerd door de ACM en door de warmtebedrijven, en </a:t>
            </a:r>
          </a:p>
          <a:p>
            <a:pPr marL="457200" indent="-457200">
              <a:buAutoNum type="arabicPeriod"/>
            </a:pPr>
            <a:r>
              <a:rPr lang="nl-NL" dirty="0"/>
              <a:t>verbruikers moeten voldoende zekerheid hebben dat zij ook onder kostengebaseerde tarieven een aantrekkelijke prijs betalen voor hun warmte, indien aanvullend instrumentarium nodig is loopt dat mee in de voorjaarsbesluitvorming van dat moment. </a:t>
            </a:r>
          </a:p>
          <a:p>
            <a:pPr marL="0" indent="0">
              <a:buNone/>
            </a:pPr>
            <a:r>
              <a:rPr lang="nl-NL" dirty="0"/>
              <a:t>De invoering van fase 2 geschiedt bij klein koninklijk besluit, met voorhang in de Tweede en Eerste Kamer. Hierdoor is parlementaire betrokkenheid verzekerd. </a:t>
            </a:r>
          </a:p>
          <a:p>
            <a:pPr marL="0" indent="0">
              <a:buNone/>
            </a:pPr>
            <a:r>
              <a:rPr lang="nl-NL" sz="1600" dirty="0"/>
              <a:t>Wat is een aantrekkelijke prijs? Niet meer dan het gangbare alternatief.</a:t>
            </a:r>
          </a:p>
          <a:p>
            <a:endParaRPr lang="nl-NL" sz="1600" b="1" dirty="0">
              <a:solidFill>
                <a:schemeClr val="tx2"/>
              </a:solidFill>
            </a:endParaRPr>
          </a:p>
          <a:p>
            <a:pPr marL="0" indent="0">
              <a:buNone/>
            </a:pPr>
            <a:endParaRPr lang="nl-NL" sz="1600" dirty="0"/>
          </a:p>
        </p:txBody>
      </p:sp>
      <p:sp>
        <p:nvSpPr>
          <p:cNvPr id="3" name="Titel 2">
            <a:extLst>
              <a:ext uri="{FF2B5EF4-FFF2-40B4-BE49-F238E27FC236}">
                <a16:creationId xmlns:a16="http://schemas.microsoft.com/office/drawing/2014/main" id="{0F6EA2BA-FC21-9B8B-B545-BE01D47CDD0D}"/>
              </a:ext>
            </a:extLst>
          </p:cNvPr>
          <p:cNvSpPr>
            <a:spLocks noGrp="1"/>
          </p:cNvSpPr>
          <p:nvPr>
            <p:ph type="title"/>
          </p:nvPr>
        </p:nvSpPr>
        <p:spPr>
          <a:xfrm>
            <a:off x="635000" y="644549"/>
            <a:ext cx="10923588" cy="948047"/>
          </a:xfrm>
        </p:spPr>
        <p:txBody>
          <a:bodyPr/>
          <a:lstStyle/>
          <a:p>
            <a:r>
              <a:rPr lang="nl-NL" dirty="0"/>
              <a:t>Betaalbaarheid in de Wcw</a:t>
            </a:r>
            <a:endParaRPr lang="nl-NL" dirty="0">
              <a:solidFill>
                <a:srgbClr val="FF0000"/>
              </a:solidFill>
            </a:endParaRPr>
          </a:p>
        </p:txBody>
      </p:sp>
      <p:sp>
        <p:nvSpPr>
          <p:cNvPr id="4" name="Tijdelijke aanduiding voor datum 3">
            <a:extLst>
              <a:ext uri="{FF2B5EF4-FFF2-40B4-BE49-F238E27FC236}">
                <a16:creationId xmlns:a16="http://schemas.microsoft.com/office/drawing/2014/main" id="{395BF3BA-70E7-7A9A-6ED8-F13805B0D81C}"/>
              </a:ext>
            </a:extLst>
          </p:cNvPr>
          <p:cNvSpPr>
            <a:spLocks noGrp="1"/>
          </p:cNvSpPr>
          <p:nvPr>
            <p:ph type="dt" sz="half" idx="10"/>
          </p:nvPr>
        </p:nvSpPr>
        <p:spPr>
          <a:xfrm>
            <a:off x="635000" y="6543488"/>
            <a:ext cx="5003800" cy="264272"/>
          </a:xfrm>
          <a:prstGeom prst="rect">
            <a:avLst/>
          </a:prstGeom>
        </p:spPr>
        <p:txBody>
          <a:bodyPr vert="horz" lIns="91440" tIns="0" rIns="91440" bIns="45720" rtlCol="0" anchor="t" anchorCtr="0"/>
          <a:lstStyle>
            <a:defPPr>
              <a:defRPr lang="nl-NL"/>
            </a:defPPr>
            <a:lvl1pPr marL="0" algn="l"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5" name="Tijdelijke aanduiding voor voettekst 4">
            <a:extLst>
              <a:ext uri="{FF2B5EF4-FFF2-40B4-BE49-F238E27FC236}">
                <a16:creationId xmlns:a16="http://schemas.microsoft.com/office/drawing/2014/main" id="{E2F88BA0-696E-78A7-6B30-EC6EDB6C4522}"/>
              </a:ext>
            </a:extLst>
          </p:cNvPr>
          <p:cNvSpPr>
            <a:spLocks noGrp="1"/>
          </p:cNvSpPr>
          <p:nvPr>
            <p:ph type="ftr" sz="quarter" idx="11"/>
          </p:nvPr>
        </p:nvSpPr>
        <p:spPr>
          <a:xfrm>
            <a:off x="635000" y="6221413"/>
            <a:ext cx="5003800" cy="322075"/>
          </a:xfrm>
          <a:prstGeom prst="rect">
            <a:avLst/>
          </a:prstGeom>
        </p:spPr>
        <p:txBody>
          <a:bodyPr vert="horz" lIns="91440" tIns="45720" rIns="91440" bIns="45720" rtlCol="0" anchor="b" anchorCtr="0"/>
          <a:lstStyle>
            <a:defPPr>
              <a:defRPr lang="nl-NL"/>
            </a:defPPr>
            <a:lvl1pPr marL="0" algn="l" defTabSz="914400" rtl="0" eaLnBrk="1" latinLnBrk="0" hangingPunct="1">
              <a:defRPr sz="105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6" name="Tijdelijke aanduiding voor dianummer 5">
            <a:extLst>
              <a:ext uri="{FF2B5EF4-FFF2-40B4-BE49-F238E27FC236}">
                <a16:creationId xmlns:a16="http://schemas.microsoft.com/office/drawing/2014/main" id="{6EAFD1FE-158F-638F-187E-7ECB32C07E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528660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5FA31-8DAD-53F1-4FCB-B08BD609BDFB}"/>
              </a:ext>
            </a:extLst>
          </p:cNvPr>
          <p:cNvSpPr>
            <a:spLocks noGrp="1"/>
          </p:cNvSpPr>
          <p:nvPr>
            <p:ph type="title"/>
          </p:nvPr>
        </p:nvSpPr>
        <p:spPr>
          <a:xfrm>
            <a:off x="635000" y="1052513"/>
            <a:ext cx="10923588" cy="948047"/>
          </a:xfrm>
        </p:spPr>
        <p:txBody>
          <a:bodyPr anchor="b">
            <a:normAutofit/>
          </a:bodyPr>
          <a:lstStyle/>
          <a:p>
            <a:r>
              <a:rPr lang="nl-NL" dirty="0"/>
              <a:t>Randvoorwaarde 3: Publieke realisatiekracht </a:t>
            </a:r>
          </a:p>
        </p:txBody>
      </p:sp>
      <p:sp>
        <p:nvSpPr>
          <p:cNvPr id="9" name="Date Placeholder 3">
            <a:extLst>
              <a:ext uri="{FF2B5EF4-FFF2-40B4-BE49-F238E27FC236}">
                <a16:creationId xmlns:a16="http://schemas.microsoft.com/office/drawing/2014/main" id="{A355AD15-51CB-29BA-5B46-7720C7A8520A}"/>
              </a:ext>
            </a:extLst>
          </p:cNvPr>
          <p:cNvSpPr>
            <a:spLocks noGrp="1"/>
          </p:cNvSpPr>
          <p:nvPr>
            <p:ph type="dt" sz="half" idx="14"/>
          </p:nvPr>
        </p:nvSpPr>
        <p:spPr>
          <a:xfrm>
            <a:off x="635000" y="6543488"/>
            <a:ext cx="5003800" cy="264272"/>
          </a:xfrm>
        </p:spPr>
        <p:txBody>
          <a:bodyPr/>
          <a:lstStyle/>
          <a:p>
            <a:endParaRPr lang="nl-NL"/>
          </a:p>
        </p:txBody>
      </p:sp>
      <p:sp>
        <p:nvSpPr>
          <p:cNvPr id="11" name="Footer Placeholder 4">
            <a:extLst>
              <a:ext uri="{FF2B5EF4-FFF2-40B4-BE49-F238E27FC236}">
                <a16:creationId xmlns:a16="http://schemas.microsoft.com/office/drawing/2014/main" id="{26501B63-F666-66B5-25A2-28AFECC2B5BC}"/>
              </a:ext>
            </a:extLst>
          </p:cNvPr>
          <p:cNvSpPr>
            <a:spLocks noGrp="1"/>
          </p:cNvSpPr>
          <p:nvPr>
            <p:ph type="ftr" sz="quarter" idx="15"/>
          </p:nvPr>
        </p:nvSpPr>
        <p:spPr>
          <a:xfrm>
            <a:off x="635000" y="6221413"/>
            <a:ext cx="5003800" cy="322075"/>
          </a:xfrm>
        </p:spPr>
        <p:txBody>
          <a:bodyPr/>
          <a:lstStyle/>
          <a:p>
            <a:endParaRPr lang="nl-NL"/>
          </a:p>
        </p:txBody>
      </p:sp>
      <p:sp>
        <p:nvSpPr>
          <p:cNvPr id="13" name="Slide Number Placeholder 5">
            <a:extLst>
              <a:ext uri="{FF2B5EF4-FFF2-40B4-BE49-F238E27FC236}">
                <a16:creationId xmlns:a16="http://schemas.microsoft.com/office/drawing/2014/main" id="{797C6559-FE3A-0635-B1B0-306EA78A9A45}"/>
              </a:ext>
            </a:extLst>
          </p:cNvPr>
          <p:cNvSpPr>
            <a:spLocks noGrp="1"/>
          </p:cNvSpPr>
          <p:nvPr>
            <p:ph type="sldNum" sz="quarter" idx="16"/>
          </p:nvPr>
        </p:nvSpPr>
        <p:spPr>
          <a:xfrm>
            <a:off x="6553199" y="6221413"/>
            <a:ext cx="5005389" cy="322075"/>
          </a:xfrm>
        </p:spPr>
        <p:txBody>
          <a:bodyPr/>
          <a:lstStyle/>
          <a:p>
            <a:pPr>
              <a:spcAft>
                <a:spcPts val="600"/>
              </a:spcAft>
            </a:pPr>
            <a:fld id="{10A0A6AF-03C5-477E-939A-E28F7E7F05EA}" type="slidenum">
              <a:rPr lang="nl-NL" smtClean="0"/>
              <a:pPr>
                <a:spcAft>
                  <a:spcPts val="600"/>
                </a:spcAft>
              </a:pPr>
              <a:t>14</a:t>
            </a:fld>
            <a:endParaRPr lang="nl-NL"/>
          </a:p>
        </p:txBody>
      </p:sp>
      <p:graphicFrame>
        <p:nvGraphicFramePr>
          <p:cNvPr id="5" name="Tijdelijke aanduiding voor inhoud 2">
            <a:extLst>
              <a:ext uri="{FF2B5EF4-FFF2-40B4-BE49-F238E27FC236}">
                <a16:creationId xmlns:a16="http://schemas.microsoft.com/office/drawing/2014/main" id="{FB106485-DF15-045E-E9FA-AF7096F30C36}"/>
              </a:ext>
            </a:extLst>
          </p:cNvPr>
          <p:cNvGraphicFramePr>
            <a:graphicFrameLocks noGrp="1"/>
          </p:cNvGraphicFramePr>
          <p:nvPr>
            <p:ph sz="quarter" idx="13"/>
            <p:extLst>
              <p:ext uri="{D42A27DB-BD31-4B8C-83A1-F6EECF244321}">
                <p14:modId xmlns:p14="http://schemas.microsoft.com/office/powerpoint/2010/main" val="4201277706"/>
              </p:ext>
            </p:extLst>
          </p:nvPr>
        </p:nvGraphicFramePr>
        <p:xfrm>
          <a:off x="634206" y="2379743"/>
          <a:ext cx="10923588" cy="3944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vak 2">
            <a:extLst>
              <a:ext uri="{FF2B5EF4-FFF2-40B4-BE49-F238E27FC236}">
                <a16:creationId xmlns:a16="http://schemas.microsoft.com/office/drawing/2014/main" id="{95F6D87F-BAED-931E-5575-A6271614E15C}"/>
              </a:ext>
            </a:extLst>
          </p:cNvPr>
          <p:cNvSpPr txBox="1"/>
          <p:nvPr/>
        </p:nvSpPr>
        <p:spPr>
          <a:xfrm>
            <a:off x="6831558" y="5842230"/>
            <a:ext cx="5360442" cy="461665"/>
          </a:xfrm>
          <a:prstGeom prst="rect">
            <a:avLst/>
          </a:prstGeom>
          <a:noFill/>
        </p:spPr>
        <p:txBody>
          <a:bodyPr wrap="none" rtlCol="0">
            <a:spAutoFit/>
          </a:bodyPr>
          <a:lstStyle/>
          <a:p>
            <a:r>
              <a:rPr lang="nl-NL" sz="1200" u="sng" dirty="0">
                <a:hlinkClick r:id="rId8"/>
              </a:rPr>
              <a:t>Onderzoek Frans </a:t>
            </a:r>
            <a:r>
              <a:rPr lang="nl-NL" sz="1200" u="sng" dirty="0" err="1">
                <a:hlinkClick r:id="rId8"/>
              </a:rPr>
              <a:t>Royers</a:t>
            </a:r>
            <a:r>
              <a:rPr lang="nl-NL" sz="1200" u="sng" dirty="0">
                <a:hlinkClick r:id="rId8"/>
              </a:rPr>
              <a:t>: </a:t>
            </a:r>
          </a:p>
          <a:p>
            <a:r>
              <a:rPr lang="nl-NL" sz="1200" dirty="0">
                <a:hlinkClick r:id="rId8"/>
              </a:rPr>
              <a:t>Verkenning warmtebedrijven | Tweede Kamer der Staten-Generaal</a:t>
            </a:r>
            <a:endParaRPr lang="nl-NL" sz="1200" dirty="0"/>
          </a:p>
        </p:txBody>
      </p:sp>
      <p:cxnSp>
        <p:nvCxnSpPr>
          <p:cNvPr id="6" name="Rechte verbindingslijn met pijl 5">
            <a:extLst>
              <a:ext uri="{FF2B5EF4-FFF2-40B4-BE49-F238E27FC236}">
                <a16:creationId xmlns:a16="http://schemas.microsoft.com/office/drawing/2014/main" id="{EB1326CF-677F-3129-1C21-9240F0D2F641}"/>
              </a:ext>
            </a:extLst>
          </p:cNvPr>
          <p:cNvCxnSpPr/>
          <p:nvPr/>
        </p:nvCxnSpPr>
        <p:spPr>
          <a:xfrm>
            <a:off x="9998439" y="5366479"/>
            <a:ext cx="0" cy="434714"/>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52413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8C10FF-7A0C-1E1A-5659-ED50317CAC09}"/>
              </a:ext>
            </a:extLst>
          </p:cNvPr>
          <p:cNvSpPr>
            <a:spLocks noGrp="1"/>
          </p:cNvSpPr>
          <p:nvPr>
            <p:ph sz="half" idx="1"/>
          </p:nvPr>
        </p:nvSpPr>
        <p:spPr>
          <a:xfrm>
            <a:off x="634999" y="1927274"/>
            <a:ext cx="11097455" cy="4616214"/>
          </a:xfrm>
        </p:spPr>
        <p:txBody>
          <a:bodyPr>
            <a:noAutofit/>
          </a:bodyPr>
          <a:lstStyle/>
          <a:p>
            <a:r>
              <a:rPr lang="nl-NL" dirty="0"/>
              <a:t>Doelstelling:</a:t>
            </a:r>
          </a:p>
          <a:p>
            <a:pPr lvl="1"/>
            <a:r>
              <a:rPr lang="nl-NL" dirty="0"/>
              <a:t>Versterken publieke realisatiekracht: minder eigen vermogen nodig</a:t>
            </a:r>
          </a:p>
          <a:p>
            <a:pPr lvl="1"/>
            <a:r>
              <a:rPr lang="nl-NL" dirty="0"/>
              <a:t>Lagere vermogenskosten </a:t>
            </a:r>
          </a:p>
          <a:p>
            <a:pPr marL="316800" lvl="1">
              <a:spcBef>
                <a:spcPts val="1200"/>
              </a:spcBef>
              <a:buSzPct val="80000"/>
              <a:buFont typeface="Verdana" panose="020B0604030504040204" pitchFamily="34" charset="0"/>
              <a:buChar char="›"/>
            </a:pPr>
            <a:r>
              <a:rPr lang="nl-NL" sz="2400" dirty="0"/>
              <a:t>Voorwaarden: </a:t>
            </a:r>
          </a:p>
          <a:p>
            <a:pPr lvl="1"/>
            <a:r>
              <a:rPr lang="nl-NL" dirty="0"/>
              <a:t>Max. 80% vreemd vermogen wordt geborgd</a:t>
            </a:r>
          </a:p>
          <a:p>
            <a:pPr lvl="1"/>
            <a:r>
              <a:rPr lang="nl-NL" dirty="0"/>
              <a:t>60% volloop gecontracteerd</a:t>
            </a:r>
          </a:p>
          <a:p>
            <a:pPr lvl="1"/>
            <a:r>
              <a:rPr lang="nl-NL" dirty="0"/>
              <a:t>Premie: 0,25% op jaarbasis, meegefinancierd bij verstrekking</a:t>
            </a:r>
          </a:p>
          <a:p>
            <a:r>
              <a:rPr lang="nl-NL" dirty="0"/>
              <a:t>Prinsjesdag 2025:</a:t>
            </a:r>
          </a:p>
          <a:p>
            <a:pPr lvl="1"/>
            <a:r>
              <a:rPr lang="nl-NL" dirty="0"/>
              <a:t>EUR 175,5 mln. reserve, totaalplafond EUR 434 mln.  </a:t>
            </a:r>
          </a:p>
          <a:p>
            <a:pPr lvl="1"/>
            <a:r>
              <a:rPr lang="nl-NL" dirty="0"/>
              <a:t>Eventuele tussentijdse herijking</a:t>
            </a:r>
          </a:p>
          <a:p>
            <a:pPr marL="316800" lvl="1">
              <a:spcBef>
                <a:spcPts val="1200"/>
              </a:spcBef>
              <a:buSzPct val="80000"/>
              <a:buFont typeface="Verdana" panose="020B0604030504040204" pitchFamily="34" charset="0"/>
              <a:buChar char="›"/>
            </a:pPr>
            <a:r>
              <a:rPr lang="nl-NL" sz="2400" dirty="0"/>
              <a:t>Verdere uitwerking loopt, openstelling op z’n vroegst zomer 2026</a:t>
            </a:r>
          </a:p>
          <a:p>
            <a:pPr lvl="1"/>
            <a:endParaRPr lang="nl-NL" sz="2400" dirty="0"/>
          </a:p>
          <a:p>
            <a:pPr lvl="1"/>
            <a:endParaRPr lang="nl-NL" sz="2400" dirty="0"/>
          </a:p>
          <a:p>
            <a:pPr lvl="1"/>
            <a:endParaRPr lang="nl-NL" sz="2400" dirty="0"/>
          </a:p>
          <a:p>
            <a:pPr marL="313200" lvl="1" indent="0">
              <a:buNone/>
            </a:pPr>
            <a:endParaRPr lang="nl-NL" sz="2400" dirty="0"/>
          </a:p>
        </p:txBody>
      </p:sp>
      <p:sp>
        <p:nvSpPr>
          <p:cNvPr id="4" name="Title 3">
            <a:extLst>
              <a:ext uri="{FF2B5EF4-FFF2-40B4-BE49-F238E27FC236}">
                <a16:creationId xmlns:a16="http://schemas.microsoft.com/office/drawing/2014/main" id="{2ACC0D99-F5CE-3709-C341-5DAEF24FF90D}"/>
              </a:ext>
            </a:extLst>
          </p:cNvPr>
          <p:cNvSpPr>
            <a:spLocks noGrp="1"/>
          </p:cNvSpPr>
          <p:nvPr>
            <p:ph type="title"/>
          </p:nvPr>
        </p:nvSpPr>
        <p:spPr>
          <a:xfrm>
            <a:off x="633611" y="813363"/>
            <a:ext cx="10923588" cy="948047"/>
          </a:xfrm>
        </p:spPr>
        <p:txBody>
          <a:bodyPr/>
          <a:lstStyle/>
          <a:p>
            <a:r>
              <a:rPr lang="en-US" dirty="0"/>
              <a:t>G</a:t>
            </a:r>
            <a:r>
              <a:rPr lang="nl-NL" dirty="0" err="1"/>
              <a:t>arantieregeling</a:t>
            </a:r>
            <a:endParaRPr lang="nl-NL" dirty="0"/>
          </a:p>
        </p:txBody>
      </p:sp>
      <p:sp>
        <p:nvSpPr>
          <p:cNvPr id="5" name="Date Placeholder 4">
            <a:extLst>
              <a:ext uri="{FF2B5EF4-FFF2-40B4-BE49-F238E27FC236}">
                <a16:creationId xmlns:a16="http://schemas.microsoft.com/office/drawing/2014/main" id="{77FD2512-8A79-9BA2-C511-C2C3329B00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Tree>
    <p:extLst>
      <p:ext uri="{BB962C8B-B14F-4D97-AF65-F5344CB8AC3E}">
        <p14:creationId xmlns:p14="http://schemas.microsoft.com/office/powerpoint/2010/main" val="102271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A1CA9-B0C8-2B4F-990C-27DFB15702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3808E-95C4-87E5-2999-8CDAF647D9CC}"/>
              </a:ext>
            </a:extLst>
          </p:cNvPr>
          <p:cNvSpPr>
            <a:spLocks noGrp="1"/>
          </p:cNvSpPr>
          <p:nvPr>
            <p:ph type="title"/>
          </p:nvPr>
        </p:nvSpPr>
        <p:spPr>
          <a:xfrm>
            <a:off x="438703" y="264228"/>
            <a:ext cx="8108924" cy="785347"/>
          </a:xfrm>
        </p:spPr>
        <p:txBody>
          <a:bodyPr>
            <a:normAutofit fontScale="90000"/>
          </a:bodyPr>
          <a:lstStyle/>
          <a:p>
            <a:r>
              <a:rPr lang="nl-NL" sz="3600" dirty="0">
                <a:solidFill>
                  <a:srgbClr val="00689A"/>
                </a:solidFill>
                <a:latin typeface="Verdana"/>
              </a:rPr>
              <a:t>Nationale deelneming warmte (NDW)</a:t>
            </a:r>
          </a:p>
        </p:txBody>
      </p:sp>
      <p:grpSp>
        <p:nvGrpSpPr>
          <p:cNvPr id="9" name="Groep 8">
            <a:extLst>
              <a:ext uri="{FF2B5EF4-FFF2-40B4-BE49-F238E27FC236}">
                <a16:creationId xmlns:a16="http://schemas.microsoft.com/office/drawing/2014/main" id="{AE1928B7-473E-9C07-7064-A2B880B3885E}"/>
              </a:ext>
            </a:extLst>
          </p:cNvPr>
          <p:cNvGrpSpPr/>
          <p:nvPr/>
        </p:nvGrpSpPr>
        <p:grpSpPr>
          <a:xfrm>
            <a:off x="5237818" y="1257045"/>
            <a:ext cx="6738479" cy="4651974"/>
            <a:chOff x="1532203" y="1010366"/>
            <a:chExt cx="5997946" cy="2969390"/>
          </a:xfrm>
        </p:grpSpPr>
        <p:sp>
          <p:nvSpPr>
            <p:cNvPr id="4" name="Rectangle: Rounded Corners 3">
              <a:extLst>
                <a:ext uri="{FF2B5EF4-FFF2-40B4-BE49-F238E27FC236}">
                  <a16:creationId xmlns:a16="http://schemas.microsoft.com/office/drawing/2014/main" id="{485560D4-5F67-DEDA-D579-6C8D59623256}"/>
                </a:ext>
              </a:extLst>
            </p:cNvPr>
            <p:cNvSpPr/>
            <p:nvPr/>
          </p:nvSpPr>
          <p:spPr>
            <a:xfrm>
              <a:off x="3827918" y="2042070"/>
              <a:ext cx="1488164" cy="76222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(Regionaal) Warmtebedrijf B.V.</a:t>
              </a:r>
            </a:p>
          </p:txBody>
        </p:sp>
        <p:sp>
          <p:nvSpPr>
            <p:cNvPr id="5" name="Rectangle: Rounded Corners 4">
              <a:extLst>
                <a:ext uri="{FF2B5EF4-FFF2-40B4-BE49-F238E27FC236}">
                  <a16:creationId xmlns:a16="http://schemas.microsoft.com/office/drawing/2014/main" id="{4D4AF238-DC90-98A4-F491-815511AAE209}"/>
                </a:ext>
              </a:extLst>
            </p:cNvPr>
            <p:cNvSpPr/>
            <p:nvPr/>
          </p:nvSpPr>
          <p:spPr>
            <a:xfrm>
              <a:off x="3042290" y="3217531"/>
              <a:ext cx="1488164" cy="7622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Kavel II</a:t>
              </a:r>
            </a:p>
          </p:txBody>
        </p:sp>
        <p:sp>
          <p:nvSpPr>
            <p:cNvPr id="6" name="Rectangle: Rounded Corners 5">
              <a:extLst>
                <a:ext uri="{FF2B5EF4-FFF2-40B4-BE49-F238E27FC236}">
                  <a16:creationId xmlns:a16="http://schemas.microsoft.com/office/drawing/2014/main" id="{218B5A08-2326-673B-01AD-AAA412B2C172}"/>
                </a:ext>
              </a:extLst>
            </p:cNvPr>
            <p:cNvSpPr/>
            <p:nvPr/>
          </p:nvSpPr>
          <p:spPr>
            <a:xfrm>
              <a:off x="4553822" y="3217531"/>
              <a:ext cx="1488164" cy="7622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Kavel III</a:t>
              </a:r>
            </a:p>
          </p:txBody>
        </p:sp>
        <p:sp>
          <p:nvSpPr>
            <p:cNvPr id="7" name="Rectangle: Rounded Corners 6">
              <a:extLst>
                <a:ext uri="{FF2B5EF4-FFF2-40B4-BE49-F238E27FC236}">
                  <a16:creationId xmlns:a16="http://schemas.microsoft.com/office/drawing/2014/main" id="{49B0B3F0-F0F0-C4D1-D42A-CC8FA753E0FD}"/>
                </a:ext>
              </a:extLst>
            </p:cNvPr>
            <p:cNvSpPr/>
            <p:nvPr/>
          </p:nvSpPr>
          <p:spPr>
            <a:xfrm>
              <a:off x="6041985" y="3217532"/>
              <a:ext cx="1488164" cy="7622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Kavel IV</a:t>
              </a:r>
            </a:p>
          </p:txBody>
        </p:sp>
        <p:sp>
          <p:nvSpPr>
            <p:cNvPr id="8" name="Rectangle: Rounded Corners 7">
              <a:extLst>
                <a:ext uri="{FF2B5EF4-FFF2-40B4-BE49-F238E27FC236}">
                  <a16:creationId xmlns:a16="http://schemas.microsoft.com/office/drawing/2014/main" id="{23CD8099-FE33-9FE8-6322-E3305E1C2630}"/>
                </a:ext>
              </a:extLst>
            </p:cNvPr>
            <p:cNvSpPr/>
            <p:nvPr/>
          </p:nvSpPr>
          <p:spPr>
            <a:xfrm>
              <a:off x="5429168" y="1010366"/>
              <a:ext cx="1488164" cy="762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Decentrale overheden (Provincie/</a:t>
              </a:r>
              <a:b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b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Gemeenten) </a:t>
              </a:r>
            </a:p>
          </p:txBody>
        </p:sp>
        <p:cxnSp>
          <p:nvCxnSpPr>
            <p:cNvPr id="11" name="Connector: Elbow 10">
              <a:extLst>
                <a:ext uri="{FF2B5EF4-FFF2-40B4-BE49-F238E27FC236}">
                  <a16:creationId xmlns:a16="http://schemas.microsoft.com/office/drawing/2014/main" id="{C799D89A-DE64-4BF8-2521-A18905160A99}"/>
                </a:ext>
              </a:extLst>
            </p:cNvPr>
            <p:cNvCxnSpPr>
              <a:cxnSpLocks/>
              <a:endCxn id="5" idx="0"/>
            </p:cNvCxnSpPr>
            <p:nvPr/>
          </p:nvCxnSpPr>
          <p:spPr>
            <a:xfrm rot="10800000" flipV="1">
              <a:off x="3786373" y="3013773"/>
              <a:ext cx="1732637" cy="2037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B9F1374-B4ED-0677-C3C9-EEE940D23EDF}"/>
                </a:ext>
              </a:extLst>
            </p:cNvPr>
            <p:cNvCxnSpPr>
              <a:cxnSpLocks/>
              <a:stCxn id="4" idx="2"/>
              <a:endCxn id="6" idx="0"/>
            </p:cNvCxnSpPr>
            <p:nvPr/>
          </p:nvCxnSpPr>
          <p:spPr>
            <a:xfrm rot="16200000" flipH="1">
              <a:off x="4728333" y="2647961"/>
              <a:ext cx="413238" cy="72590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E15F41B-BD66-B18B-F779-5EB7FD6BB2DA}"/>
                </a:ext>
              </a:extLst>
            </p:cNvPr>
            <p:cNvCxnSpPr>
              <a:cxnSpLocks/>
              <a:stCxn id="4" idx="2"/>
              <a:endCxn id="7" idx="0"/>
            </p:cNvCxnSpPr>
            <p:nvPr/>
          </p:nvCxnSpPr>
          <p:spPr>
            <a:xfrm rot="16200000" flipH="1">
              <a:off x="5472414" y="1903879"/>
              <a:ext cx="413238" cy="221406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B5C10B15-CFEC-F554-3955-E4D21B302AE2}"/>
                </a:ext>
              </a:extLst>
            </p:cNvPr>
            <p:cNvSpPr/>
            <p:nvPr/>
          </p:nvSpPr>
          <p:spPr>
            <a:xfrm>
              <a:off x="3827917" y="1010366"/>
              <a:ext cx="1488164" cy="76222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[EBN] NDW B.V.</a:t>
              </a:r>
            </a:p>
          </p:txBody>
        </p:sp>
        <p:cxnSp>
          <p:nvCxnSpPr>
            <p:cNvPr id="12" name="Straight Connector 11">
              <a:extLst>
                <a:ext uri="{FF2B5EF4-FFF2-40B4-BE49-F238E27FC236}">
                  <a16:creationId xmlns:a16="http://schemas.microsoft.com/office/drawing/2014/main" id="{08EA0758-F4B2-84F8-3914-B15DB3546D0D}"/>
                </a:ext>
              </a:extLst>
            </p:cNvPr>
            <p:cNvCxnSpPr>
              <a:cxnSpLocks/>
              <a:stCxn id="3" idx="2"/>
              <a:endCxn id="4" idx="0"/>
            </p:cNvCxnSpPr>
            <p:nvPr/>
          </p:nvCxnSpPr>
          <p:spPr>
            <a:xfrm>
              <a:off x="4571998" y="1772590"/>
              <a:ext cx="2" cy="269480"/>
            </a:xfrm>
            <a:prstGeom prst="line">
              <a:avLst/>
            </a:prstGeom>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EB118F20-90BC-66F1-D2C9-367C21F67F39}"/>
                </a:ext>
              </a:extLst>
            </p:cNvPr>
            <p:cNvSpPr/>
            <p:nvPr/>
          </p:nvSpPr>
          <p:spPr>
            <a:xfrm>
              <a:off x="1532203" y="3198246"/>
              <a:ext cx="1488164" cy="7717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 Kavel I</a:t>
              </a:r>
            </a:p>
          </p:txBody>
        </p:sp>
        <p:sp>
          <p:nvSpPr>
            <p:cNvPr id="46" name="Rectangle: Rounded Corners 45">
              <a:extLst>
                <a:ext uri="{FF2B5EF4-FFF2-40B4-BE49-F238E27FC236}">
                  <a16:creationId xmlns:a16="http://schemas.microsoft.com/office/drawing/2014/main" id="{53B5A7F7-3CEE-A713-D052-7F1B6E6F27B3}"/>
                </a:ext>
              </a:extLst>
            </p:cNvPr>
            <p:cNvSpPr/>
            <p:nvPr/>
          </p:nvSpPr>
          <p:spPr>
            <a:xfrm>
              <a:off x="2129319" y="1010367"/>
              <a:ext cx="1488164" cy="7717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500" b="0" i="0" u="none" strike="noStrike" kern="1200" cap="none" spc="0" normalizeH="0" baseline="0" noProof="0" dirty="0">
                  <a:ln>
                    <a:noFill/>
                  </a:ln>
                  <a:solidFill>
                    <a:prstClr val="white"/>
                  </a:solidFill>
                  <a:effectLst/>
                  <a:uLnTx/>
                  <a:uFillTx/>
                  <a:latin typeface="Aptos" panose="02110004020202020204"/>
                  <a:ea typeface="+mn-ea"/>
                  <a:cs typeface="+mn-cs"/>
                </a:rPr>
                <a:t>Netwerkbedrijf</a:t>
              </a:r>
            </a:p>
          </p:txBody>
        </p:sp>
        <p:cxnSp>
          <p:nvCxnSpPr>
            <p:cNvPr id="53" name="Connector: Elbow 52">
              <a:extLst>
                <a:ext uri="{FF2B5EF4-FFF2-40B4-BE49-F238E27FC236}">
                  <a16:creationId xmlns:a16="http://schemas.microsoft.com/office/drawing/2014/main" id="{DAD9A4C0-5201-7D53-161C-1470602CF322}"/>
                </a:ext>
              </a:extLst>
            </p:cNvPr>
            <p:cNvCxnSpPr>
              <a:cxnSpLocks/>
            </p:cNvCxnSpPr>
            <p:nvPr/>
          </p:nvCxnSpPr>
          <p:spPr>
            <a:xfrm>
              <a:off x="2873402" y="1782135"/>
              <a:ext cx="972695" cy="408468"/>
            </a:xfrm>
            <a:prstGeom prst="bentConnector3">
              <a:avLst>
                <a:gd name="adj1" fmla="val 50000"/>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9512F8C2-3C14-45BD-BB57-25A7F145AD77}"/>
                </a:ext>
              </a:extLst>
            </p:cNvPr>
            <p:cNvCxnSpPr>
              <a:cxnSpLocks/>
            </p:cNvCxnSpPr>
            <p:nvPr/>
          </p:nvCxnSpPr>
          <p:spPr>
            <a:xfrm rot="10800000" flipV="1">
              <a:off x="5316082" y="1768877"/>
              <a:ext cx="1074978" cy="46964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sp>
        <p:nvSpPr>
          <p:cNvPr id="20" name="Content Placeholder 2">
            <a:extLst>
              <a:ext uri="{FF2B5EF4-FFF2-40B4-BE49-F238E27FC236}">
                <a16:creationId xmlns:a16="http://schemas.microsoft.com/office/drawing/2014/main" id="{D0F08C34-61C0-F35C-B45E-B35703D79D8E}"/>
              </a:ext>
            </a:extLst>
          </p:cNvPr>
          <p:cNvSpPr>
            <a:spLocks noGrp="1"/>
          </p:cNvSpPr>
          <p:nvPr>
            <p:ph idx="1"/>
          </p:nvPr>
        </p:nvSpPr>
        <p:spPr>
          <a:xfrm>
            <a:off x="215703" y="1006598"/>
            <a:ext cx="4953704" cy="5109891"/>
          </a:xfrm>
        </p:spPr>
        <p:txBody>
          <a:bodyPr vert="horz" lIns="91440" tIns="45720" rIns="91440" bIns="45720" rtlCol="0" anchor="t">
            <a:noAutofit/>
          </a:bodyPr>
          <a:lstStyle/>
          <a:p>
            <a:pPr>
              <a:lnSpc>
                <a:spcPct val="100000"/>
              </a:lnSpc>
              <a:spcBef>
                <a:spcPts val="0"/>
              </a:spcBef>
              <a:defRPr/>
            </a:pPr>
            <a:r>
              <a:rPr kumimoji="0" lang="nl-NL" sz="2200" b="0" i="0" u="none" strike="noStrike" kern="0" cap="none" spc="0" normalizeH="0" baseline="0" noProof="0" dirty="0">
                <a:ln>
                  <a:noFill/>
                </a:ln>
                <a:solidFill>
                  <a:sysClr val="windowText" lastClr="000000"/>
                </a:solidFill>
                <a:effectLst/>
                <a:uLnTx/>
                <a:uFillTx/>
                <a:latin typeface="Verdana (koppen)"/>
              </a:rPr>
              <a:t>Gemeenten hebben onvoldoende middelen en kennis</a:t>
            </a:r>
            <a:endParaRPr kumimoji="0" lang="en-US" sz="2200" b="0" i="0" u="none" strike="noStrike" kern="0" cap="none" spc="0" normalizeH="0" baseline="0" noProof="0" dirty="0">
              <a:ln>
                <a:noFill/>
              </a:ln>
              <a:solidFill>
                <a:sysClr val="windowText" lastClr="000000"/>
              </a:solidFill>
              <a:effectLst/>
              <a:uLnTx/>
              <a:uFillTx/>
              <a:latin typeface="Verdana (koppen)"/>
            </a:endParaRPr>
          </a:p>
          <a:p>
            <a:pPr>
              <a:lnSpc>
                <a:spcPct val="100000"/>
              </a:lnSpc>
              <a:spcBef>
                <a:spcPts val="0"/>
              </a:spcBef>
              <a:defRPr/>
            </a:pPr>
            <a:r>
              <a:rPr kumimoji="0" lang="nl-NL" sz="2200" b="0" i="0" u="none" strike="noStrike" kern="0" cap="none" spc="0" normalizeH="0" baseline="0" noProof="0" dirty="0">
                <a:ln>
                  <a:noFill/>
                </a:ln>
                <a:solidFill>
                  <a:sysClr val="windowText" lastClr="000000"/>
                </a:solidFill>
                <a:effectLst/>
                <a:uLnTx/>
                <a:uFillTx/>
                <a:latin typeface="Verdana (koppen)"/>
              </a:rPr>
              <a:t>EBN als voorkeurspartij</a:t>
            </a:r>
            <a:endParaRPr kumimoji="0" lang="en-US" sz="2200" b="0" i="0" u="none" strike="noStrike" kern="0" cap="none" spc="0" normalizeH="0" baseline="0" noProof="0" dirty="0">
              <a:ln>
                <a:noFill/>
              </a:ln>
              <a:solidFill>
                <a:sysClr val="windowText" lastClr="000000"/>
              </a:solidFill>
              <a:effectLst/>
              <a:uLnTx/>
              <a:uFillTx/>
              <a:latin typeface="Verdana (koppen)"/>
            </a:endParaRPr>
          </a:p>
          <a:p>
            <a:pPr>
              <a:lnSpc>
                <a:spcPct val="100000"/>
              </a:lnSpc>
              <a:spcBef>
                <a:spcPts val="0"/>
              </a:spcBef>
              <a:defRPr/>
            </a:pPr>
            <a:r>
              <a:rPr lang="nl-NL" sz="2200" dirty="0">
                <a:latin typeface="Verdana (koppen)"/>
              </a:rPr>
              <a:t>Wcw: NDW neemt als aandeelhouder deel in regionale warmtebedrijven dan wel bedrijven die daar naartoe groeien</a:t>
            </a:r>
          </a:p>
          <a:p>
            <a:pPr>
              <a:lnSpc>
                <a:spcPct val="100000"/>
              </a:lnSpc>
              <a:spcBef>
                <a:spcPts val="0"/>
              </a:spcBef>
              <a:defRPr/>
            </a:pPr>
            <a:r>
              <a:rPr lang="nl-NL" sz="2200" dirty="0">
                <a:latin typeface="Verdana (koppen)"/>
              </a:rPr>
              <a:t>Maximaal 40% deelname</a:t>
            </a:r>
          </a:p>
          <a:p>
            <a:pPr>
              <a:lnSpc>
                <a:spcPct val="100000"/>
              </a:lnSpc>
              <a:spcBef>
                <a:spcPts val="0"/>
              </a:spcBef>
              <a:defRPr/>
            </a:pPr>
            <a:r>
              <a:rPr lang="nl-NL" sz="2200" dirty="0">
                <a:latin typeface="Verdana (koppen)"/>
              </a:rPr>
              <a:t>Onafhankelijk bestuur</a:t>
            </a:r>
          </a:p>
          <a:p>
            <a:pPr>
              <a:lnSpc>
                <a:spcPct val="100000"/>
              </a:lnSpc>
              <a:spcBef>
                <a:spcPts val="0"/>
              </a:spcBef>
              <a:defRPr/>
            </a:pPr>
            <a:r>
              <a:rPr lang="nl-NL" sz="2200" kern="0" dirty="0">
                <a:solidFill>
                  <a:sysClr val="windowText" lastClr="000000"/>
                </a:solidFill>
                <a:latin typeface="Verdana (koppen)"/>
              </a:rPr>
              <a:t>Prinsjesdag 2025: EUR 87 </a:t>
            </a:r>
            <a:r>
              <a:rPr lang="nl-NL" sz="2200" kern="0" dirty="0" err="1">
                <a:solidFill>
                  <a:sysClr val="windowText" lastClr="000000"/>
                </a:solidFill>
                <a:latin typeface="Verdana (koppen)"/>
              </a:rPr>
              <a:t>mln</a:t>
            </a:r>
            <a:r>
              <a:rPr lang="nl-NL" sz="2200" kern="0" dirty="0">
                <a:solidFill>
                  <a:sysClr val="windowText" lastClr="000000"/>
                </a:solidFill>
                <a:latin typeface="Verdana (koppen)"/>
              </a:rPr>
              <a:t> op begroting opstartfase, EUR 137 </a:t>
            </a:r>
            <a:r>
              <a:rPr lang="nl-NL" sz="2200" kern="0" dirty="0" err="1">
                <a:solidFill>
                  <a:sysClr val="windowText" lastClr="000000"/>
                </a:solidFill>
                <a:latin typeface="Verdana (koppen)"/>
              </a:rPr>
              <a:t>mln</a:t>
            </a:r>
            <a:r>
              <a:rPr lang="nl-NL" sz="2200" kern="0" dirty="0">
                <a:solidFill>
                  <a:sysClr val="windowText" lastClr="000000"/>
                </a:solidFill>
                <a:latin typeface="Verdana (koppen)"/>
              </a:rPr>
              <a:t> onder voorwaarden</a:t>
            </a:r>
            <a:endParaRPr lang="en-US" sz="2200" kern="0" dirty="0">
              <a:solidFill>
                <a:sysClr val="windowText" lastClr="000000"/>
              </a:solidFill>
              <a:latin typeface="Verdana (koppen)"/>
            </a:endParaRPr>
          </a:p>
          <a:p>
            <a:pPr>
              <a:lnSpc>
                <a:spcPct val="100000"/>
              </a:lnSpc>
              <a:spcBef>
                <a:spcPts val="0"/>
              </a:spcBef>
              <a:defRPr/>
            </a:pPr>
            <a:endParaRPr lang="nl-NL" sz="2200" dirty="0">
              <a:latin typeface="Verdana (koppen)"/>
            </a:endParaRPr>
          </a:p>
          <a:p>
            <a:pPr marL="380990" indent="-380990"/>
            <a:endParaRPr lang="nl-NL" sz="2200" noProof="0" dirty="0">
              <a:latin typeface="Verdana (koppen)"/>
            </a:endParaRPr>
          </a:p>
        </p:txBody>
      </p:sp>
      <p:cxnSp>
        <p:nvCxnSpPr>
          <p:cNvPr id="18" name="Verbindingslijn: gebogen 17">
            <a:extLst>
              <a:ext uri="{FF2B5EF4-FFF2-40B4-BE49-F238E27FC236}">
                <a16:creationId xmlns:a16="http://schemas.microsoft.com/office/drawing/2014/main" id="{A4F8645C-57A8-2D9C-307F-7A98EC4FD432}"/>
              </a:ext>
            </a:extLst>
          </p:cNvPr>
          <p:cNvCxnSpPr>
            <a:stCxn id="4" idx="2"/>
            <a:endCxn id="33" idx="0"/>
          </p:cNvCxnSpPr>
          <p:nvPr/>
        </p:nvCxnSpPr>
        <p:spPr>
          <a:xfrm rot="5400000">
            <a:off x="7054754" y="3086504"/>
            <a:ext cx="617182" cy="257915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1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7B8BFE33-02AD-9679-3F56-1B423B76D082}"/>
              </a:ext>
            </a:extLst>
          </p:cNvPr>
          <p:cNvSpPr>
            <a:spLocks noGrp="1"/>
          </p:cNvSpPr>
          <p:nvPr>
            <p:ph type="title"/>
          </p:nvPr>
        </p:nvSpPr>
        <p:spPr>
          <a:xfrm>
            <a:off x="366641" y="2351321"/>
            <a:ext cx="5389375" cy="1344000"/>
          </a:xfrm>
        </p:spPr>
        <p:txBody>
          <a:bodyPr/>
          <a:lstStyle/>
          <a:p>
            <a:pPr algn="ctr"/>
            <a:r>
              <a:rPr lang="nl-NL" dirty="0"/>
              <a:t>Vragen?</a:t>
            </a:r>
          </a:p>
        </p:txBody>
      </p:sp>
      <p:sp>
        <p:nvSpPr>
          <p:cNvPr id="4" name="Tijdelijke aanduiding voor datum 3">
            <a:extLst>
              <a:ext uri="{FF2B5EF4-FFF2-40B4-BE49-F238E27FC236}">
                <a16:creationId xmlns:a16="http://schemas.microsoft.com/office/drawing/2014/main" id="{47060C90-5856-1958-4023-C713BD0F878C}"/>
              </a:ext>
            </a:extLst>
          </p:cNvPr>
          <p:cNvSpPr>
            <a:spLocks noGrp="1"/>
          </p:cNvSpPr>
          <p:nvPr>
            <p:ph type="dt" sz="half" idx="10"/>
          </p:nvPr>
        </p:nvSpPr>
        <p:spPr/>
        <p:txBody>
          <a:bodyPr/>
          <a:lstStyle/>
          <a:p>
            <a:pPr defTabSz="914377"/>
            <a:fld id="{B2C96F9E-5229-F645-8F5C-4EB949CEC216}" type="datetime4">
              <a:rPr lang="nl-NL">
                <a:solidFill>
                  <a:srgbClr val="007BC7"/>
                </a:solidFill>
                <a:latin typeface="Verdana"/>
              </a:rPr>
              <a:pPr defTabSz="914377"/>
              <a:t>17 november 2025</a:t>
            </a:fld>
            <a:endParaRPr lang="nl-NL">
              <a:solidFill>
                <a:srgbClr val="007BC7"/>
              </a:solidFill>
              <a:latin typeface="Verdana"/>
            </a:endParaRPr>
          </a:p>
        </p:txBody>
      </p:sp>
      <p:sp>
        <p:nvSpPr>
          <p:cNvPr id="6" name="Tijdelijke aanduiding voor dianummer 5">
            <a:extLst>
              <a:ext uri="{FF2B5EF4-FFF2-40B4-BE49-F238E27FC236}">
                <a16:creationId xmlns:a16="http://schemas.microsoft.com/office/drawing/2014/main" id="{CFD10C92-A27B-5EAA-47C1-B41EAFD4D9F1}"/>
              </a:ext>
            </a:extLst>
          </p:cNvPr>
          <p:cNvSpPr>
            <a:spLocks noGrp="1"/>
          </p:cNvSpPr>
          <p:nvPr>
            <p:ph type="sldNum" sz="quarter" idx="12"/>
          </p:nvPr>
        </p:nvSpPr>
        <p:spPr/>
        <p:txBody>
          <a:bodyPr/>
          <a:lstStyle/>
          <a:p>
            <a:pPr defTabSz="914377"/>
            <a:fld id="{14F1411D-0280-154F-AEAC-4C20B7AA46B2}" type="slidenum">
              <a:rPr lang="nl-NL">
                <a:solidFill>
                  <a:srgbClr val="007BC7"/>
                </a:solidFill>
                <a:latin typeface="Verdana"/>
              </a:rPr>
              <a:pPr defTabSz="914377"/>
              <a:t>17</a:t>
            </a:fld>
            <a:endParaRPr lang="nl-NL">
              <a:solidFill>
                <a:srgbClr val="007BC7"/>
              </a:solidFill>
              <a:latin typeface="Verdana"/>
            </a:endParaRPr>
          </a:p>
        </p:txBody>
      </p:sp>
      <p:pic>
        <p:nvPicPr>
          <p:cNvPr id="11" name="Tijdelijke aanduiding voor afbeelding 10" descr="Afbeelding met tekenfilm&#10;&#10;Automatisch gegenereerde beschrijving">
            <a:extLst>
              <a:ext uri="{FF2B5EF4-FFF2-40B4-BE49-F238E27FC236}">
                <a16:creationId xmlns:a16="http://schemas.microsoft.com/office/drawing/2014/main" id="{AF6B103F-E9CD-E427-D9B1-2884847515DA}"/>
              </a:ext>
            </a:extLst>
          </p:cNvPr>
          <p:cNvPicPr>
            <a:picLocks noGrp="1" noChangeAspect="1"/>
          </p:cNvPicPr>
          <p:nvPr>
            <p:ph type="pic" idx="13"/>
          </p:nvPr>
        </p:nvPicPr>
        <p:blipFill>
          <a:blip r:embed="rId2"/>
          <a:srcRect l="4424" r="4424"/>
          <a:stretch>
            <a:fillRect/>
          </a:stretch>
        </p:blipFill>
        <p:spPr/>
      </p:pic>
    </p:spTree>
    <p:extLst>
      <p:ext uri="{BB962C8B-B14F-4D97-AF65-F5344CB8AC3E}">
        <p14:creationId xmlns:p14="http://schemas.microsoft.com/office/powerpoint/2010/main" val="109024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B837499D-41DE-4199-A6B4-D03D9D0AD04F}"/>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sp>
        <p:nvSpPr>
          <p:cNvPr id="19" name="Titel 2">
            <a:extLst>
              <a:ext uri="{FF2B5EF4-FFF2-40B4-BE49-F238E27FC236}">
                <a16:creationId xmlns:a16="http://schemas.microsoft.com/office/drawing/2014/main" id="{442085A2-50CC-443F-B624-043A54B3616F}"/>
              </a:ext>
            </a:extLst>
          </p:cNvPr>
          <p:cNvSpPr>
            <a:spLocks noGrp="1"/>
          </p:cNvSpPr>
          <p:nvPr>
            <p:ph type="title"/>
          </p:nvPr>
        </p:nvSpPr>
        <p:spPr>
          <a:xfrm>
            <a:off x="634204" y="694163"/>
            <a:ext cx="10923588" cy="843418"/>
          </a:xfrm>
        </p:spPr>
        <p:txBody>
          <a:bodyPr anchor="b">
            <a:normAutofit fontScale="90000"/>
          </a:bodyPr>
          <a:lstStyle/>
          <a:p>
            <a:r>
              <a:rPr lang="nl-NL" dirty="0"/>
              <a:t>De rol van warmtenetten in de </a:t>
            </a:r>
            <a:r>
              <a:rPr lang="nl-NL" dirty="0" err="1"/>
              <a:t>energietransitie</a:t>
            </a:r>
            <a:br>
              <a:rPr lang="nl-NL" dirty="0"/>
            </a:br>
            <a:endParaRPr lang="nl-NL" sz="2200" i="1" strike="sngStrike" dirty="0"/>
          </a:p>
        </p:txBody>
      </p:sp>
      <p:sp>
        <p:nvSpPr>
          <p:cNvPr id="13" name="Tijdelijke aanduiding voor datum 3">
            <a:extLst>
              <a:ext uri="{FF2B5EF4-FFF2-40B4-BE49-F238E27FC236}">
                <a16:creationId xmlns:a16="http://schemas.microsoft.com/office/drawing/2014/main" id="{A2A57938-2080-4385-BFAB-2D41053A92D5}"/>
              </a:ext>
            </a:extLst>
          </p:cNvPr>
          <p:cNvSpPr txBox="1">
            <a:spLocks/>
          </p:cNvSpPr>
          <p:nvPr/>
        </p:nvSpPr>
        <p:spPr>
          <a:xfrm>
            <a:off x="635000" y="6543488"/>
            <a:ext cx="5003800" cy="264272"/>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BB1C0816-94ED-4DC4-BA8A-71412A732460}" type="datetime1">
              <a:rPr kumimoji="0" lang="nl-NL" sz="1050" b="0" i="0" u="none" strike="noStrike" kern="1200" cap="none" spc="0" normalizeH="0" baseline="0" noProof="0" smtClean="0">
                <a:ln>
                  <a:noFill/>
                </a:ln>
                <a:solidFill>
                  <a:srgbClr val="FFFFFF">
                    <a:lumMod val="75000"/>
                  </a:srgbClr>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17-11-2025</a:t>
            </a:fld>
            <a:endParaRPr kumimoji="0" lang="nl-NL" sz="1100" b="0" i="0" u="none" strike="noStrike" kern="1200" cap="none" spc="0" normalizeH="0" baseline="0" noProof="0">
              <a:ln>
                <a:noFill/>
              </a:ln>
              <a:solidFill>
                <a:srgbClr val="FFFFFF">
                  <a:lumMod val="75000"/>
                </a:srgbClr>
              </a:solidFill>
              <a:effectLst/>
              <a:uLnTx/>
              <a:uFillTx/>
              <a:latin typeface="Verdana"/>
              <a:ea typeface="+mn-ea"/>
              <a:cs typeface="+mn-cs"/>
            </a:endParaRPr>
          </a:p>
        </p:txBody>
      </p:sp>
      <p:sp>
        <p:nvSpPr>
          <p:cNvPr id="3" name="Rechthoek 2">
            <a:extLst>
              <a:ext uri="{FF2B5EF4-FFF2-40B4-BE49-F238E27FC236}">
                <a16:creationId xmlns:a16="http://schemas.microsoft.com/office/drawing/2014/main" id="{8760E9EA-FDFD-FA59-57CA-55173B7C3B15}"/>
              </a:ext>
            </a:extLst>
          </p:cNvPr>
          <p:cNvSpPr/>
          <p:nvPr/>
        </p:nvSpPr>
        <p:spPr>
          <a:xfrm>
            <a:off x="455306" y="1376910"/>
            <a:ext cx="5363187" cy="5214150"/>
          </a:xfrm>
          <a:prstGeom prst="rect">
            <a:avLst/>
          </a:prstGeom>
        </p:spPr>
        <p:style>
          <a:lnRef idx="2">
            <a:schemeClr val="accent4"/>
          </a:lnRef>
          <a:fillRef idx="1">
            <a:schemeClr val="lt1"/>
          </a:fillRef>
          <a:effectRef idx="0">
            <a:schemeClr val="accent4"/>
          </a:effectRef>
          <a:fontRef idx="minor">
            <a:schemeClr val="dk1"/>
          </a:fontRef>
        </p:style>
        <p:txBody>
          <a:bodyPr lIns="91440" tIns="45720" rIns="91440" bIns="45720" rtlCol="0" anchor="ctr"/>
          <a:lstStyle/>
          <a:p>
            <a:pPr marL="285750" indent="-285750">
              <a:buFont typeface="Arial" panose="020B0604020202020204" pitchFamily="34" charset="0"/>
              <a:buChar char="•"/>
              <a:defRPr/>
            </a:pPr>
            <a:r>
              <a:rPr lang="nl-NL" sz="1400" dirty="0">
                <a:solidFill>
                  <a:srgbClr val="000000"/>
                </a:solidFill>
                <a:latin typeface="Verdana"/>
              </a:rPr>
              <a:t>Warmte voor gebouwde omgeving </a:t>
            </a:r>
            <a:r>
              <a:rPr lang="nl-NL" sz="1400" b="1" dirty="0">
                <a:solidFill>
                  <a:srgbClr val="000000"/>
                </a:solidFill>
                <a:latin typeface="Verdana"/>
              </a:rPr>
              <a:t>25%</a:t>
            </a:r>
            <a:r>
              <a:rPr lang="nl-NL" sz="1400" dirty="0">
                <a:solidFill>
                  <a:srgbClr val="000000"/>
                </a:solidFill>
                <a:latin typeface="Verdana"/>
              </a:rPr>
              <a:t> totale energieverbruik in NL, grotendeels aardgas</a:t>
            </a:r>
          </a:p>
          <a:p>
            <a:pPr marL="285750" indent="-285750">
              <a:buFont typeface="Arial" panose="020B0604020202020204" pitchFamily="34" charset="0"/>
              <a:buChar char="•"/>
              <a:defRPr/>
            </a:pPr>
            <a:endParaRPr kumimoji="0" lang="nl-NL" sz="1400" b="0" i="0" u="none" strike="noStrike" kern="1200" cap="none" spc="0" normalizeH="0" baseline="0" noProof="0" dirty="0">
              <a:ln>
                <a:noFill/>
              </a:ln>
              <a:solidFill>
                <a:srgbClr val="000000"/>
              </a:solidFill>
              <a:effectLst/>
              <a:uLnTx/>
              <a:uFillTx/>
              <a:latin typeface="Verdana"/>
              <a:ea typeface="+mn-ea"/>
              <a:cs typeface="+mn-cs"/>
            </a:endParaRPr>
          </a:p>
          <a:p>
            <a:pPr marL="285750" indent="-285750">
              <a:buFont typeface="Arial" panose="020B0604020202020204" pitchFamily="34" charset="0"/>
              <a:buChar char="•"/>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Warmtenetten zijn de optie met laagste nationale kosten voor ongeveer </a:t>
            </a:r>
            <a:r>
              <a:rPr kumimoji="0" lang="nl-NL" sz="1400" b="1" i="0" u="none" strike="noStrike" kern="1200" cap="none" spc="0" normalizeH="0" baseline="0" noProof="0" dirty="0">
                <a:ln>
                  <a:noFill/>
                </a:ln>
                <a:solidFill>
                  <a:srgbClr val="000000"/>
                </a:solidFill>
                <a:effectLst/>
                <a:uLnTx/>
                <a:uFillTx/>
                <a:latin typeface="Verdana"/>
                <a:ea typeface="+mn-ea"/>
                <a:cs typeface="+mn-cs"/>
              </a:rPr>
              <a:t>1/3</a:t>
            </a:r>
            <a:r>
              <a:rPr kumimoji="0" lang="nl-NL" sz="1400" b="1" i="0" u="none" strike="noStrike" kern="1200" cap="none" spc="0" normalizeH="0" baseline="30000" noProof="0" dirty="0">
                <a:ln>
                  <a:noFill/>
                </a:ln>
                <a:solidFill>
                  <a:srgbClr val="000000"/>
                </a:solidFill>
                <a:effectLst/>
                <a:uLnTx/>
                <a:uFillTx/>
                <a:latin typeface="Verdana"/>
                <a:ea typeface="+mn-ea"/>
                <a:cs typeface="+mn-cs"/>
              </a:rPr>
              <a:t>de</a:t>
            </a:r>
            <a:r>
              <a:rPr kumimoji="0" lang="nl-NL" sz="1400" b="1" i="0" u="none" strike="noStrike" kern="1200" cap="none" spc="0" normalizeH="0" baseline="0" noProof="0" dirty="0">
                <a:ln>
                  <a:noFill/>
                </a:ln>
                <a:solidFill>
                  <a:srgbClr val="000000"/>
                </a:solidFill>
                <a:effectLst/>
                <a:uLnTx/>
                <a:uFillTx/>
                <a:latin typeface="Verdana"/>
                <a:ea typeface="+mn-ea"/>
                <a:cs typeface="+mn-cs"/>
              </a:rPr>
              <a:t> van de huishoudens, </a:t>
            </a:r>
            <a:r>
              <a:rPr kumimoji="0" lang="nl-NL" sz="1400" b="1" i="0" u="none" strike="noStrike" kern="1200" cap="none" spc="0" normalizeH="0" baseline="0" noProof="0" dirty="0">
                <a:ln>
                  <a:noFill/>
                </a:ln>
                <a:solidFill>
                  <a:schemeClr val="tx1"/>
                </a:solidFill>
                <a:effectLst/>
                <a:uLnTx/>
                <a:uFillTx/>
                <a:latin typeface="Verdana"/>
                <a:ea typeface="+mn-ea"/>
                <a:cs typeface="+mn-cs"/>
              </a:rPr>
              <a:t>vaak in kwetsbare wijken</a:t>
            </a:r>
          </a:p>
          <a:p>
            <a:pPr marL="285750" indent="-285750">
              <a:buFont typeface="Arial" panose="020B0604020202020204" pitchFamily="34" charset="0"/>
              <a:buChar char="•"/>
              <a:defRPr/>
            </a:pPr>
            <a:endParaRPr lang="nl-NL" sz="1400" dirty="0">
              <a:solidFill>
                <a:srgbClr val="000000"/>
              </a:solidFill>
              <a:latin typeface="Verdana"/>
            </a:endParaRPr>
          </a:p>
          <a:p>
            <a:pPr marL="285750" indent="-285750">
              <a:buFont typeface="Arial" panose="020B0604020202020204" pitchFamily="34" charset="0"/>
              <a:buChar char="•"/>
              <a:defRPr/>
            </a:pPr>
            <a:r>
              <a:rPr lang="nl-NL" sz="1400" dirty="0">
                <a:solidFill>
                  <a:srgbClr val="000000"/>
                </a:solidFill>
                <a:latin typeface="Verdana"/>
              </a:rPr>
              <a:t>Nu slechts 7% gebouwen aangesloten op een warmtenet --&gt; </a:t>
            </a:r>
            <a:r>
              <a:rPr lang="nl-NL" sz="1400" b="1" dirty="0">
                <a:solidFill>
                  <a:srgbClr val="000000"/>
                </a:solidFill>
                <a:latin typeface="Verdana"/>
              </a:rPr>
              <a:t>grote opschaling nodig!</a:t>
            </a:r>
          </a:p>
          <a:p>
            <a:pPr marL="285750" indent="-285750">
              <a:buFont typeface="Arial" panose="020B0604020202020204" pitchFamily="34" charset="0"/>
              <a:buChar char="•"/>
              <a:defRPr/>
            </a:pPr>
            <a:endParaRPr lang="nl-NL" sz="1400" b="1" i="0" u="none" strike="noStrike" kern="1200" cap="none" spc="0" normalizeH="0" baseline="0" noProof="0" dirty="0">
              <a:ln>
                <a:noFill/>
              </a:ln>
              <a:solidFill>
                <a:srgbClr val="000000"/>
              </a:solidFill>
              <a:effectLst/>
              <a:uLnTx/>
              <a:uFillTx/>
              <a:latin typeface="Verdana"/>
              <a:ea typeface="Verdana"/>
            </a:endParaRPr>
          </a:p>
          <a:p>
            <a:pPr marL="285750" indent="-285750">
              <a:buFont typeface="Arial" panose="020B0604020202020204" pitchFamily="34" charset="0"/>
              <a:buChar char="•"/>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Voor klimaatneutraal energiesysteem zijn alle duurzame energiebronnen nodig: sommige </a:t>
            </a:r>
            <a:r>
              <a:rPr kumimoji="0" lang="nl-NL" sz="1400" b="1" i="0" u="none" strike="noStrike" kern="1200" cap="none" spc="0" normalizeH="0" baseline="0" noProof="0" dirty="0">
                <a:ln>
                  <a:noFill/>
                </a:ln>
                <a:solidFill>
                  <a:srgbClr val="000000"/>
                </a:solidFill>
                <a:effectLst/>
                <a:uLnTx/>
                <a:uFillTx/>
                <a:latin typeface="Verdana"/>
                <a:ea typeface="+mn-ea"/>
                <a:cs typeface="+mn-cs"/>
              </a:rPr>
              <a:t>alleen ontsluiten via warmtenetten</a:t>
            </a:r>
            <a:r>
              <a:rPr kumimoji="0" lang="nl-NL" sz="1400" b="0" i="0" u="none" strike="noStrike" kern="1200" cap="none" spc="0" normalizeH="0" baseline="0" noProof="0" dirty="0">
                <a:ln>
                  <a:noFill/>
                </a:ln>
                <a:solidFill>
                  <a:srgbClr val="000000"/>
                </a:solidFill>
                <a:effectLst/>
                <a:uLnTx/>
                <a:uFillTx/>
                <a:latin typeface="Verdana"/>
                <a:ea typeface="+mn-ea"/>
                <a:cs typeface="+mn-cs"/>
              </a:rPr>
              <a:t> </a:t>
            </a:r>
            <a:r>
              <a:rPr kumimoji="0" lang="nl-NL" sz="1400" b="0" i="0" u="none" strike="noStrike" kern="1200" cap="none" spc="0" normalizeH="0" baseline="0" noProof="0" dirty="0">
                <a:ln>
                  <a:noFill/>
                </a:ln>
                <a:solidFill>
                  <a:srgbClr val="000000"/>
                </a:solidFill>
                <a:effectLst/>
                <a:uLnTx/>
                <a:uFillTx/>
                <a:latin typeface="Verdana"/>
                <a:ea typeface="+mn-ea"/>
                <a:cs typeface="+mn-cs"/>
                <a:sym typeface="Wingdings" panose="05000000000000000000" pitchFamily="2" charset="2"/>
              </a:rPr>
              <a:t> </a:t>
            </a:r>
            <a:r>
              <a:rPr kumimoji="0" lang="nl-NL" sz="1400" b="0" i="0" u="none" strike="noStrike" kern="1200" cap="none" spc="0" normalizeH="0" baseline="0" noProof="0" dirty="0">
                <a:ln>
                  <a:noFill/>
                </a:ln>
                <a:solidFill>
                  <a:srgbClr val="000000"/>
                </a:solidFill>
                <a:effectLst/>
                <a:uLnTx/>
                <a:uFillTx/>
                <a:latin typeface="Verdana"/>
                <a:ea typeface="+mn-ea"/>
                <a:cs typeface="+mn-cs"/>
              </a:rPr>
              <a:t>restwarmte, </a:t>
            </a:r>
            <a:r>
              <a:rPr kumimoji="0" lang="nl-NL" sz="1400" b="0" i="0" u="none" strike="noStrike" kern="1200" cap="none" spc="0" normalizeH="0" baseline="0" noProof="0" dirty="0" err="1">
                <a:ln>
                  <a:noFill/>
                </a:ln>
                <a:solidFill>
                  <a:srgbClr val="000000"/>
                </a:solidFill>
                <a:effectLst/>
                <a:uLnTx/>
                <a:uFillTx/>
                <a:latin typeface="Verdana"/>
                <a:ea typeface="+mn-ea"/>
                <a:cs typeface="+mn-cs"/>
              </a:rPr>
              <a:t>geo</a:t>
            </a:r>
            <a:r>
              <a:rPr kumimoji="0" lang="nl-NL" sz="1400" b="0" i="0" u="none" strike="noStrike" kern="1200" cap="none" spc="0" normalizeH="0" baseline="0" noProof="0" dirty="0">
                <a:ln>
                  <a:noFill/>
                </a:ln>
                <a:solidFill>
                  <a:srgbClr val="000000"/>
                </a:solidFill>
                <a:effectLst/>
                <a:uLnTx/>
                <a:uFillTx/>
                <a:latin typeface="Verdana"/>
                <a:ea typeface="+mn-ea"/>
                <a:cs typeface="+mn-cs"/>
              </a:rPr>
              <a:t>- en </a:t>
            </a:r>
            <a:r>
              <a:rPr kumimoji="0" lang="nl-NL" sz="1400" b="0" i="0" u="none" strike="noStrike" kern="1200" cap="none" spc="0" normalizeH="0" baseline="0" noProof="0" dirty="0" err="1">
                <a:ln>
                  <a:noFill/>
                </a:ln>
                <a:solidFill>
                  <a:srgbClr val="000000"/>
                </a:solidFill>
                <a:effectLst/>
                <a:uLnTx/>
                <a:uFillTx/>
                <a:latin typeface="Verdana"/>
                <a:ea typeface="+mn-ea"/>
                <a:cs typeface="+mn-cs"/>
              </a:rPr>
              <a:t>aquathermie</a:t>
            </a:r>
            <a:r>
              <a:rPr kumimoji="0" lang="nl-NL" sz="1400" b="0" i="0" u="none" strike="noStrike" kern="1200" cap="none" spc="0" normalizeH="0" baseline="0" noProof="0" dirty="0">
                <a:ln>
                  <a:noFill/>
                </a:ln>
                <a:solidFill>
                  <a:srgbClr val="000000"/>
                </a:solidFill>
                <a:effectLst/>
                <a:uLnTx/>
                <a:uFillTx/>
                <a:latin typeface="Verdana"/>
                <a:ea typeface="+mn-ea"/>
                <a:cs typeface="+mn-cs"/>
              </a:rPr>
              <a:t> (kans industrie/glastuinbouw)</a:t>
            </a:r>
          </a:p>
          <a:p>
            <a:pPr marL="285750" indent="-285750">
              <a:buFont typeface="Arial" panose="020B0604020202020204" pitchFamily="34" charset="0"/>
              <a:buChar char="•"/>
              <a:defRPr/>
            </a:pPr>
            <a:endParaRPr lang="nl-NL" sz="1400" dirty="0">
              <a:solidFill>
                <a:srgbClr val="000000"/>
              </a:solidFill>
              <a:latin typeface="Verdana"/>
            </a:endParaRPr>
          </a:p>
          <a:p>
            <a:pPr marL="285750" indent="-285750">
              <a:buFont typeface="Arial" panose="020B0604020202020204" pitchFamily="34" charset="0"/>
              <a:buChar char="•"/>
              <a:defRPr/>
            </a:pPr>
            <a:r>
              <a:rPr lang="nl-NL" sz="1400" dirty="0">
                <a:latin typeface="Verdana"/>
                <a:ea typeface="Verdana"/>
                <a:cs typeface="Calibri"/>
              </a:rPr>
              <a:t>Door aanleg warmtenetten </a:t>
            </a:r>
            <a:r>
              <a:rPr lang="nl-NL" sz="1400" b="1" dirty="0">
                <a:latin typeface="Verdana"/>
                <a:ea typeface="Verdana"/>
                <a:cs typeface="Calibri"/>
              </a:rPr>
              <a:t>minder netverzwaring nodig</a:t>
            </a:r>
            <a:r>
              <a:rPr lang="nl-NL" sz="1400" dirty="0">
                <a:latin typeface="Verdana"/>
                <a:ea typeface="Verdana"/>
                <a:cs typeface="Calibri"/>
              </a:rPr>
              <a:t> (CE Delft: 160mln/jaar besparing)</a:t>
            </a:r>
          </a:p>
          <a:p>
            <a:pPr marL="285750" indent="-285750">
              <a:buFont typeface="Arial" panose="020B0604020202020204" pitchFamily="34" charset="0"/>
              <a:buChar char="•"/>
              <a:defRPr/>
            </a:pPr>
            <a:endParaRPr lang="nl-NL" sz="1400" dirty="0">
              <a:latin typeface="Verdana"/>
              <a:ea typeface="Verdana"/>
              <a:cs typeface="Calibri"/>
            </a:endParaRPr>
          </a:p>
          <a:p>
            <a:pPr marL="285750" indent="-285750">
              <a:buFont typeface="Arial" panose="020B0604020202020204" pitchFamily="34" charset="0"/>
              <a:buChar char="•"/>
              <a:defRPr/>
            </a:pPr>
            <a:r>
              <a:rPr lang="nl-NL" sz="1400" dirty="0">
                <a:solidFill>
                  <a:srgbClr val="000000"/>
                </a:solidFill>
                <a:latin typeface="Verdana"/>
              </a:rPr>
              <a:t>In toekomstig energiesysteem meer </a:t>
            </a:r>
            <a:r>
              <a:rPr lang="nl-NL" sz="1400" b="1" dirty="0">
                <a:solidFill>
                  <a:srgbClr val="000000"/>
                </a:solidFill>
                <a:latin typeface="Verdana"/>
              </a:rPr>
              <a:t>flexibiliteit en opslag</a:t>
            </a:r>
            <a:r>
              <a:rPr lang="nl-NL" sz="1400" dirty="0">
                <a:solidFill>
                  <a:srgbClr val="000000"/>
                </a:solidFill>
                <a:latin typeface="Verdana"/>
              </a:rPr>
              <a:t> voor </a:t>
            </a:r>
            <a:r>
              <a:rPr lang="nl-NL" sz="1400" dirty="0" err="1">
                <a:solidFill>
                  <a:srgbClr val="000000"/>
                </a:solidFill>
                <a:latin typeface="Verdana"/>
              </a:rPr>
              <a:t>balancering</a:t>
            </a:r>
            <a:r>
              <a:rPr lang="nl-NL" sz="1400" dirty="0">
                <a:solidFill>
                  <a:srgbClr val="000000"/>
                </a:solidFill>
                <a:latin typeface="Verdana"/>
              </a:rPr>
              <a:t> </a:t>
            </a:r>
            <a:r>
              <a:rPr lang="nl-NL" sz="1400" dirty="0">
                <a:solidFill>
                  <a:srgbClr val="000000"/>
                </a:solidFill>
                <a:latin typeface="Verdana"/>
                <a:sym typeface="Wingdings" panose="05000000000000000000" pitchFamily="2" charset="2"/>
              </a:rPr>
              <a:t> w</a:t>
            </a:r>
            <a:r>
              <a:rPr lang="nl-NL" sz="1400" dirty="0">
                <a:solidFill>
                  <a:srgbClr val="000000"/>
                </a:solidFill>
                <a:latin typeface="Verdana"/>
              </a:rPr>
              <a:t>armtesystemen dragen daaraan bij.</a:t>
            </a:r>
            <a:endParaRPr lang="nl-NL" sz="1400" dirty="0">
              <a:solidFill>
                <a:srgbClr val="000000"/>
              </a:solidFill>
              <a:latin typeface="Verdana"/>
              <a:ea typeface="Verdana"/>
            </a:endParaRPr>
          </a:p>
        </p:txBody>
      </p:sp>
      <p:pic>
        <p:nvPicPr>
          <p:cNvPr id="5" name="Afbeelding 4" descr="Afbeelding met tekst, schermopname, Kleurrijkheid, Lettertype&#10;&#10;Door AI gegenereerde inhoud is mogelijk onjuist.">
            <a:extLst>
              <a:ext uri="{FF2B5EF4-FFF2-40B4-BE49-F238E27FC236}">
                <a16:creationId xmlns:a16="http://schemas.microsoft.com/office/drawing/2014/main" id="{381B2E3F-170A-1F71-93AF-9BB3BE25E3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5126" y="1300448"/>
            <a:ext cx="5156238" cy="4368832"/>
          </a:xfrm>
          <a:prstGeom prst="rect">
            <a:avLst/>
          </a:prstGeom>
        </p:spPr>
      </p:pic>
    </p:spTree>
    <p:extLst>
      <p:ext uri="{BB962C8B-B14F-4D97-AF65-F5344CB8AC3E}">
        <p14:creationId xmlns:p14="http://schemas.microsoft.com/office/powerpoint/2010/main" val="378739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CA2E75-F3D7-2A1D-B7F9-E249EF6FE409}"/>
              </a:ext>
            </a:extLst>
          </p:cNvPr>
          <p:cNvSpPr>
            <a:spLocks noGrp="1"/>
          </p:cNvSpPr>
          <p:nvPr>
            <p:ph type="body" sz="half" idx="2"/>
          </p:nvPr>
        </p:nvSpPr>
        <p:spPr>
          <a:xfrm>
            <a:off x="634999" y="2322635"/>
            <a:ext cx="5461001" cy="3898777"/>
          </a:xfrm>
        </p:spPr>
        <p:txBody>
          <a:bodyPr>
            <a:normAutofit/>
          </a:bodyPr>
          <a:lstStyle/>
          <a:p>
            <a:pPr marL="342900" indent="-342900">
              <a:buFont typeface="Arial" panose="020B0604020202020204" pitchFamily="34" charset="0"/>
              <a:buChar char="•"/>
            </a:pPr>
            <a:r>
              <a:rPr lang="nl-NL" dirty="0"/>
              <a:t>Gemeenteraadsverkiezingen 2026</a:t>
            </a:r>
          </a:p>
          <a:p>
            <a:pPr marL="342900" indent="-342900">
              <a:buFont typeface="Arial" panose="020B0604020202020204" pitchFamily="34" charset="0"/>
              <a:buChar char="•"/>
            </a:pPr>
            <a:r>
              <a:rPr lang="nl-NL" dirty="0"/>
              <a:t>Warmteprogramma’s eind 2027 (was eind 2026): per wijk aangeven welke warmteoplossing het beste past </a:t>
            </a:r>
          </a:p>
          <a:p>
            <a:pPr marL="342900" indent="-342900">
              <a:buFont typeface="Arial" panose="020B0604020202020204" pitchFamily="34" charset="0"/>
              <a:buChar char="•"/>
            </a:pPr>
            <a:r>
              <a:rPr lang="nl-NL" dirty="0"/>
              <a:t>Keuzes netbeheerders: meer elektriciteitskabels naar warmtepompwijken</a:t>
            </a:r>
          </a:p>
          <a:p>
            <a:pPr marL="342900" lvl="0" indent="-342900">
              <a:buFont typeface="Arial" panose="020B0604020202020204" pitchFamily="34" charset="0"/>
              <a:buChar char="•"/>
            </a:pPr>
            <a:r>
              <a:rPr lang="nl-NL" dirty="0"/>
              <a:t>Stagnatie warmtenetten &amp; groei van warmtepompen in  warmtenet wijken </a:t>
            </a:r>
            <a:r>
              <a:rPr lang="nl-NL" dirty="0">
                <a:sym typeface="Wingdings" panose="05000000000000000000" pitchFamily="2" charset="2"/>
              </a:rPr>
              <a:t> risico verslechtering business case collectieve warmte</a:t>
            </a:r>
            <a:endParaRPr lang="nl-NL" dirty="0"/>
          </a:p>
        </p:txBody>
      </p:sp>
      <p:sp>
        <p:nvSpPr>
          <p:cNvPr id="4" name="Titel 3">
            <a:extLst>
              <a:ext uri="{FF2B5EF4-FFF2-40B4-BE49-F238E27FC236}">
                <a16:creationId xmlns:a16="http://schemas.microsoft.com/office/drawing/2014/main" id="{224D4BDB-D0E1-E97D-3B0E-F922C30B70C0}"/>
              </a:ext>
            </a:extLst>
          </p:cNvPr>
          <p:cNvSpPr>
            <a:spLocks noGrp="1"/>
          </p:cNvSpPr>
          <p:nvPr>
            <p:ph type="title"/>
          </p:nvPr>
        </p:nvSpPr>
        <p:spPr>
          <a:xfrm>
            <a:off x="634999" y="1052513"/>
            <a:ext cx="10736217" cy="948047"/>
          </a:xfrm>
        </p:spPr>
        <p:txBody>
          <a:bodyPr/>
          <a:lstStyle/>
          <a:p>
            <a:r>
              <a:rPr lang="nl-NL" dirty="0">
                <a:solidFill>
                  <a:srgbClr val="0070C0"/>
                </a:solidFill>
              </a:rPr>
              <a:t>Komende jaren zijn bepalend</a:t>
            </a:r>
          </a:p>
        </p:txBody>
      </p:sp>
      <p:sp>
        <p:nvSpPr>
          <p:cNvPr id="5" name="Tijdelijke aanduiding voor datum 4">
            <a:extLst>
              <a:ext uri="{FF2B5EF4-FFF2-40B4-BE49-F238E27FC236}">
                <a16:creationId xmlns:a16="http://schemas.microsoft.com/office/drawing/2014/main" id="{978CB40F-8486-6F1A-42CC-DD8A265D1B7C}"/>
              </a:ext>
            </a:extLst>
          </p:cNvPr>
          <p:cNvSpPr>
            <a:spLocks noGrp="1"/>
          </p:cNvSpPr>
          <p:nvPr>
            <p:ph type="dt" sz="half" idx="14"/>
          </p:nvPr>
        </p:nvSpPr>
        <p:spPr/>
        <p:txBody>
          <a:bodyPr/>
          <a:lstStyle/>
          <a:p>
            <a:endParaRPr lang="nl-NL">
              <a:solidFill>
                <a:schemeClr val="tx1"/>
              </a:solidFill>
            </a:endParaRPr>
          </a:p>
        </p:txBody>
      </p:sp>
      <p:sp>
        <p:nvSpPr>
          <p:cNvPr id="6" name="Tijdelijke aanduiding voor voettekst 5">
            <a:extLst>
              <a:ext uri="{FF2B5EF4-FFF2-40B4-BE49-F238E27FC236}">
                <a16:creationId xmlns:a16="http://schemas.microsoft.com/office/drawing/2014/main" id="{49741E4F-3055-8B4E-3163-8B48025BF285}"/>
              </a:ext>
            </a:extLst>
          </p:cNvPr>
          <p:cNvSpPr>
            <a:spLocks noGrp="1"/>
          </p:cNvSpPr>
          <p:nvPr>
            <p:ph type="ftr" sz="quarter" idx="15"/>
          </p:nvPr>
        </p:nvSpPr>
        <p:spPr/>
        <p:txBody>
          <a:bodyPr/>
          <a:lstStyle/>
          <a:p>
            <a:endParaRPr lang="nl-NL">
              <a:solidFill>
                <a:schemeClr val="tx1"/>
              </a:solidFill>
            </a:endParaRPr>
          </a:p>
        </p:txBody>
      </p:sp>
      <p:sp>
        <p:nvSpPr>
          <p:cNvPr id="7" name="Tijdelijke aanduiding voor dianummer 6">
            <a:extLst>
              <a:ext uri="{FF2B5EF4-FFF2-40B4-BE49-F238E27FC236}">
                <a16:creationId xmlns:a16="http://schemas.microsoft.com/office/drawing/2014/main" id="{92DEA40E-8E21-302B-BFE9-54FED018BA8F}"/>
              </a:ext>
            </a:extLst>
          </p:cNvPr>
          <p:cNvSpPr>
            <a:spLocks noGrp="1"/>
          </p:cNvSpPr>
          <p:nvPr>
            <p:ph type="sldNum" sz="quarter" idx="16"/>
          </p:nvPr>
        </p:nvSpPr>
        <p:spPr/>
        <p:txBody>
          <a:bodyPr/>
          <a:lstStyle/>
          <a:p>
            <a:fld id="{10A0A6AF-03C5-477E-939A-E28F7E7F05EA}" type="slidenum">
              <a:rPr lang="nl-NL" smtClean="0">
                <a:solidFill>
                  <a:schemeClr val="tx1"/>
                </a:solidFill>
              </a:rPr>
              <a:pPr/>
              <a:t>3</a:t>
            </a:fld>
            <a:endParaRPr lang="nl-NL">
              <a:solidFill>
                <a:schemeClr val="tx1"/>
              </a:solidFill>
            </a:endParaRPr>
          </a:p>
        </p:txBody>
      </p:sp>
      <p:pic>
        <p:nvPicPr>
          <p:cNvPr id="3" name="Tijdelijke aanduiding voor inhoud 4">
            <a:extLst>
              <a:ext uri="{FF2B5EF4-FFF2-40B4-BE49-F238E27FC236}">
                <a16:creationId xmlns:a16="http://schemas.microsoft.com/office/drawing/2014/main" id="{30253913-56AF-A46A-C916-2F5C565B4D00}"/>
              </a:ext>
            </a:extLst>
          </p:cNvPr>
          <p:cNvPicPr>
            <a:picLocks noChangeAspect="1"/>
          </p:cNvPicPr>
          <p:nvPr/>
        </p:nvPicPr>
        <p:blipFill>
          <a:blip r:embed="rId3"/>
          <a:srcRect l="36569" t="11846" r="37221" b="13933"/>
          <a:stretch>
            <a:fillRect/>
          </a:stretch>
        </p:blipFill>
        <p:spPr>
          <a:xfrm>
            <a:off x="7602778" y="829944"/>
            <a:ext cx="4682837" cy="5552506"/>
          </a:xfrm>
          <a:prstGeom prst="rect">
            <a:avLst/>
          </a:prstGeom>
        </p:spPr>
      </p:pic>
    </p:spTree>
    <p:extLst>
      <p:ext uri="{BB962C8B-B14F-4D97-AF65-F5344CB8AC3E}">
        <p14:creationId xmlns:p14="http://schemas.microsoft.com/office/powerpoint/2010/main" val="3792896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A32CA-D3AD-8AF4-8AE3-E2318181BD8B}"/>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54F96FB5-D362-4E1A-6297-F2D0A3914DB5}"/>
              </a:ext>
            </a:extLst>
          </p:cNvPr>
          <p:cNvSpPr>
            <a:spLocks noGrp="1"/>
          </p:cNvSpPr>
          <p:nvPr>
            <p:ph type="title"/>
          </p:nvPr>
        </p:nvSpPr>
        <p:spPr>
          <a:xfrm>
            <a:off x="466187" y="-102115"/>
            <a:ext cx="10736217" cy="948047"/>
          </a:xfrm>
        </p:spPr>
        <p:txBody>
          <a:bodyPr/>
          <a:lstStyle/>
          <a:p>
            <a:r>
              <a:rPr lang="en-US" dirty="0">
                <a:solidFill>
                  <a:srgbClr val="0070C0"/>
                </a:solidFill>
              </a:rPr>
              <a:t>B</a:t>
            </a:r>
            <a:r>
              <a:rPr lang="nl-NL" dirty="0" err="1">
                <a:solidFill>
                  <a:srgbClr val="0070C0"/>
                </a:solidFill>
              </a:rPr>
              <a:t>eeld</a:t>
            </a:r>
            <a:r>
              <a:rPr lang="nl-NL" dirty="0">
                <a:solidFill>
                  <a:srgbClr val="0070C0"/>
                </a:solidFill>
              </a:rPr>
              <a:t> Drenthe</a:t>
            </a:r>
          </a:p>
        </p:txBody>
      </p:sp>
      <p:sp>
        <p:nvSpPr>
          <p:cNvPr id="5" name="Tijdelijke aanduiding voor datum 4">
            <a:extLst>
              <a:ext uri="{FF2B5EF4-FFF2-40B4-BE49-F238E27FC236}">
                <a16:creationId xmlns:a16="http://schemas.microsoft.com/office/drawing/2014/main" id="{F6383728-EEC2-D9FE-2129-3630E57984B9}"/>
              </a:ext>
            </a:extLst>
          </p:cNvPr>
          <p:cNvSpPr>
            <a:spLocks noGrp="1"/>
          </p:cNvSpPr>
          <p:nvPr>
            <p:ph type="dt" sz="half" idx="14"/>
          </p:nvPr>
        </p:nvSpPr>
        <p:spPr/>
        <p:txBody>
          <a:bodyPr/>
          <a:lstStyle/>
          <a:p>
            <a:endParaRPr lang="nl-NL">
              <a:solidFill>
                <a:schemeClr val="tx1"/>
              </a:solidFill>
            </a:endParaRPr>
          </a:p>
        </p:txBody>
      </p:sp>
      <p:sp>
        <p:nvSpPr>
          <p:cNvPr id="6" name="Tijdelijke aanduiding voor voettekst 5">
            <a:extLst>
              <a:ext uri="{FF2B5EF4-FFF2-40B4-BE49-F238E27FC236}">
                <a16:creationId xmlns:a16="http://schemas.microsoft.com/office/drawing/2014/main" id="{285E355B-1C60-2E1E-376B-C4F81701A6CB}"/>
              </a:ext>
            </a:extLst>
          </p:cNvPr>
          <p:cNvSpPr>
            <a:spLocks noGrp="1"/>
          </p:cNvSpPr>
          <p:nvPr>
            <p:ph type="ftr" sz="quarter" idx="15"/>
          </p:nvPr>
        </p:nvSpPr>
        <p:spPr/>
        <p:txBody>
          <a:bodyPr/>
          <a:lstStyle/>
          <a:p>
            <a:endParaRPr lang="nl-NL">
              <a:solidFill>
                <a:schemeClr val="tx1"/>
              </a:solidFill>
            </a:endParaRPr>
          </a:p>
        </p:txBody>
      </p:sp>
      <p:sp>
        <p:nvSpPr>
          <p:cNvPr id="7" name="Tijdelijke aanduiding voor dianummer 6">
            <a:extLst>
              <a:ext uri="{FF2B5EF4-FFF2-40B4-BE49-F238E27FC236}">
                <a16:creationId xmlns:a16="http://schemas.microsoft.com/office/drawing/2014/main" id="{8D79E524-30F5-A409-B25B-7AAAC7A90A4F}"/>
              </a:ext>
            </a:extLst>
          </p:cNvPr>
          <p:cNvSpPr>
            <a:spLocks noGrp="1"/>
          </p:cNvSpPr>
          <p:nvPr>
            <p:ph type="sldNum" sz="quarter" idx="16"/>
          </p:nvPr>
        </p:nvSpPr>
        <p:spPr/>
        <p:txBody>
          <a:bodyPr/>
          <a:lstStyle/>
          <a:p>
            <a:fld id="{10A0A6AF-03C5-477E-939A-E28F7E7F05EA}" type="slidenum">
              <a:rPr lang="nl-NL" smtClean="0">
                <a:solidFill>
                  <a:schemeClr val="tx1"/>
                </a:solidFill>
              </a:rPr>
              <a:pPr/>
              <a:t>4</a:t>
            </a:fld>
            <a:endParaRPr lang="nl-NL">
              <a:solidFill>
                <a:schemeClr val="tx1"/>
              </a:solidFill>
            </a:endParaRPr>
          </a:p>
        </p:txBody>
      </p:sp>
      <p:pic>
        <p:nvPicPr>
          <p:cNvPr id="11" name="Afbeelding 10">
            <a:extLst>
              <a:ext uri="{FF2B5EF4-FFF2-40B4-BE49-F238E27FC236}">
                <a16:creationId xmlns:a16="http://schemas.microsoft.com/office/drawing/2014/main" id="{8E9DFFDC-B139-50D7-8731-9C18647FECE5}"/>
              </a:ext>
            </a:extLst>
          </p:cNvPr>
          <p:cNvPicPr>
            <a:picLocks noChangeAspect="1"/>
          </p:cNvPicPr>
          <p:nvPr/>
        </p:nvPicPr>
        <p:blipFill>
          <a:blip r:embed="rId3"/>
          <a:stretch>
            <a:fillRect/>
          </a:stretch>
        </p:blipFill>
        <p:spPr>
          <a:xfrm>
            <a:off x="3255622" y="845932"/>
            <a:ext cx="8572793" cy="5697556"/>
          </a:xfrm>
          <a:prstGeom prst="rect">
            <a:avLst/>
          </a:prstGeom>
        </p:spPr>
      </p:pic>
    </p:spTree>
    <p:extLst>
      <p:ext uri="{BB962C8B-B14F-4D97-AF65-F5344CB8AC3E}">
        <p14:creationId xmlns:p14="http://schemas.microsoft.com/office/powerpoint/2010/main" val="109033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7B5DB8-93CB-777C-87C1-C9BB4075E1C5}"/>
              </a:ext>
            </a:extLst>
          </p:cNvPr>
          <p:cNvSpPr>
            <a:spLocks noGrp="1"/>
          </p:cNvSpPr>
          <p:nvPr>
            <p:ph type="title"/>
          </p:nvPr>
        </p:nvSpPr>
        <p:spPr>
          <a:xfrm>
            <a:off x="634206" y="405399"/>
            <a:ext cx="10923588" cy="948047"/>
          </a:xfrm>
        </p:spPr>
        <p:txBody>
          <a:bodyPr>
            <a:normAutofit/>
          </a:bodyPr>
          <a:lstStyle/>
          <a:p>
            <a:r>
              <a:rPr lang="nl-NL" sz="3200" dirty="0"/>
              <a:t>Randvoorwaarde 1: Wet en regelgeving</a:t>
            </a:r>
          </a:p>
        </p:txBody>
      </p:sp>
      <p:sp>
        <p:nvSpPr>
          <p:cNvPr id="3" name="Tijdelijke aanduiding voor inhoud 2">
            <a:extLst>
              <a:ext uri="{FF2B5EF4-FFF2-40B4-BE49-F238E27FC236}">
                <a16:creationId xmlns:a16="http://schemas.microsoft.com/office/drawing/2014/main" id="{F2739808-1CEB-C92C-01DC-3CA2CC8012BA}"/>
              </a:ext>
            </a:extLst>
          </p:cNvPr>
          <p:cNvSpPr>
            <a:spLocks noGrp="1"/>
          </p:cNvSpPr>
          <p:nvPr>
            <p:ph idx="1"/>
          </p:nvPr>
        </p:nvSpPr>
        <p:spPr>
          <a:xfrm>
            <a:off x="294481" y="1353446"/>
            <a:ext cx="11761531" cy="5208690"/>
          </a:xfrm>
        </p:spPr>
        <p:txBody>
          <a:bodyPr>
            <a:normAutofit/>
          </a:bodyPr>
          <a:lstStyle/>
          <a:p>
            <a:pPr marL="457200" lvl="1" indent="0">
              <a:buNone/>
              <a:defRPr/>
            </a:pPr>
            <a:r>
              <a:rPr lang="nl-NL" u="sng" dirty="0">
                <a:cs typeface="Calibri"/>
              </a:rPr>
              <a:t>KGG: Wet collectieve warmte </a:t>
            </a:r>
            <a:r>
              <a:rPr lang="nl-NL" dirty="0">
                <a:cs typeface="Calibri"/>
              </a:rPr>
              <a:t>(</a:t>
            </a:r>
            <a:r>
              <a:rPr lang="nl-NL" dirty="0" err="1">
                <a:cs typeface="Calibri"/>
              </a:rPr>
              <a:t>Wcw</a:t>
            </a:r>
            <a:r>
              <a:rPr lang="nl-NL" dirty="0">
                <a:cs typeface="Calibri"/>
              </a:rPr>
              <a:t>) </a:t>
            </a:r>
          </a:p>
          <a:p>
            <a:pPr lvl="2">
              <a:defRPr/>
            </a:pPr>
            <a:r>
              <a:rPr lang="nl-NL" dirty="0">
                <a:cs typeface="Calibri"/>
              </a:rPr>
              <a:t>Versterkt regierol gemeenten bij aanleg collectieve warmte </a:t>
            </a:r>
          </a:p>
          <a:p>
            <a:pPr lvl="2">
              <a:defRPr/>
            </a:pPr>
            <a:r>
              <a:rPr lang="nl-NL" dirty="0">
                <a:cs typeface="Calibri"/>
              </a:rPr>
              <a:t>nieuwe tariefregulering </a:t>
            </a:r>
          </a:p>
          <a:p>
            <a:pPr lvl="2">
              <a:defRPr/>
            </a:pPr>
            <a:r>
              <a:rPr lang="nl-NL" dirty="0">
                <a:cs typeface="Calibri"/>
              </a:rPr>
              <a:t>vereist publiek meerderheidsbelang </a:t>
            </a:r>
          </a:p>
          <a:p>
            <a:pPr lvl="2">
              <a:defRPr/>
            </a:pPr>
            <a:r>
              <a:rPr lang="nl-NL" dirty="0">
                <a:cs typeface="Calibri"/>
              </a:rPr>
              <a:t>verduurzamingnorm </a:t>
            </a:r>
          </a:p>
          <a:p>
            <a:pPr lvl="2">
              <a:defRPr/>
            </a:pPr>
            <a:r>
              <a:rPr lang="nl-NL" dirty="0">
                <a:cs typeface="Calibri"/>
              </a:rPr>
              <a:t>consumentenbescherming/leveringszekerheid</a:t>
            </a:r>
          </a:p>
          <a:p>
            <a:pPr lvl="2">
              <a:defRPr/>
            </a:pPr>
            <a:r>
              <a:rPr lang="nl-NL" dirty="0">
                <a:cs typeface="Calibri"/>
              </a:rPr>
              <a:t>Overgangsrecht</a:t>
            </a:r>
          </a:p>
          <a:p>
            <a:pPr lvl="2">
              <a:defRPr/>
            </a:pPr>
            <a:r>
              <a:rPr lang="nl-NL" dirty="0">
                <a:cs typeface="Calibri"/>
              </a:rPr>
              <a:t>Timing: </a:t>
            </a:r>
          </a:p>
          <a:p>
            <a:pPr lvl="3">
              <a:defRPr/>
            </a:pPr>
            <a:r>
              <a:rPr lang="nl-NL" dirty="0">
                <a:cs typeface="Calibri"/>
              </a:rPr>
              <a:t>3 juli 2025 door Tweede Kamer aangenomen</a:t>
            </a:r>
          </a:p>
          <a:p>
            <a:pPr lvl="3">
              <a:defRPr/>
            </a:pPr>
            <a:r>
              <a:rPr lang="nl-NL" dirty="0">
                <a:cs typeface="Calibri"/>
              </a:rPr>
              <a:t>verwachting december 2025 debat  Eerste Kamer, stemming voor einde jaar </a:t>
            </a:r>
          </a:p>
          <a:p>
            <a:pPr lvl="3">
              <a:defRPr/>
            </a:pPr>
            <a:r>
              <a:rPr lang="nl-NL" dirty="0">
                <a:cs typeface="Calibri"/>
              </a:rPr>
              <a:t>Uitwerking lagere regelgeving: ± jaar</a:t>
            </a:r>
          </a:p>
          <a:p>
            <a:pPr marL="457200" lvl="1" indent="0">
              <a:buNone/>
              <a:defRPr/>
            </a:pPr>
            <a:r>
              <a:rPr lang="nl-NL" u="sng" dirty="0">
                <a:cs typeface="Calibri"/>
              </a:rPr>
              <a:t>VRO: Wet gemeentelijke instrumenten warmtetransitie </a:t>
            </a:r>
            <a:r>
              <a:rPr lang="nl-NL" dirty="0">
                <a:cs typeface="Calibri"/>
              </a:rPr>
              <a:t>(</a:t>
            </a:r>
            <a:r>
              <a:rPr lang="nl-NL" dirty="0" err="1">
                <a:cs typeface="Calibri"/>
              </a:rPr>
              <a:t>Wgiw</a:t>
            </a:r>
            <a:r>
              <a:rPr lang="nl-NL" dirty="0">
                <a:cs typeface="Calibri"/>
              </a:rPr>
              <a:t>)) </a:t>
            </a:r>
          </a:p>
          <a:p>
            <a:pPr lvl="2">
              <a:defRPr/>
            </a:pPr>
            <a:r>
              <a:rPr lang="nl-NL" dirty="0">
                <a:cs typeface="Calibri"/>
              </a:rPr>
              <a:t>gemeentelijke verplichting Warmteprogramma  </a:t>
            </a:r>
          </a:p>
          <a:p>
            <a:pPr lvl="2">
              <a:defRPr/>
            </a:pPr>
            <a:r>
              <a:rPr lang="nl-NL" dirty="0">
                <a:cs typeface="Calibri"/>
              </a:rPr>
              <a:t>aanwijsbevoegdheid om wijk van gas af te halen</a:t>
            </a:r>
          </a:p>
          <a:p>
            <a:pPr lvl="2">
              <a:defRPr/>
            </a:pPr>
            <a:r>
              <a:rPr lang="nl-NL" dirty="0">
                <a:cs typeface="Calibri"/>
              </a:rPr>
              <a:t>Eind 2024 door Eerste Kamer aangenomen, verwachte inwerkingtreding 1 juli 2026 </a:t>
            </a:r>
          </a:p>
          <a:p>
            <a:endParaRPr lang="nl-NL" dirty="0"/>
          </a:p>
        </p:txBody>
      </p:sp>
      <p:pic>
        <p:nvPicPr>
          <p:cNvPr id="1028" name="Picture 4">
            <a:extLst>
              <a:ext uri="{FF2B5EF4-FFF2-40B4-BE49-F238E27FC236}">
                <a16:creationId xmlns:a16="http://schemas.microsoft.com/office/drawing/2014/main" id="{02E267C7-E188-FA89-378A-D40E47EC1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9032" y="4202120"/>
            <a:ext cx="4688762" cy="260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2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E249E2-8E58-ECC7-4640-1659F564ED0B}"/>
              </a:ext>
            </a:extLst>
          </p:cNvPr>
          <p:cNvSpPr>
            <a:spLocks noGrp="1"/>
          </p:cNvSpPr>
          <p:nvPr>
            <p:ph type="title"/>
          </p:nvPr>
        </p:nvSpPr>
        <p:spPr>
          <a:xfrm>
            <a:off x="722311" y="457262"/>
            <a:ext cx="10923588" cy="948047"/>
          </a:xfrm>
        </p:spPr>
        <p:txBody>
          <a:bodyPr>
            <a:normAutofit/>
          </a:bodyPr>
          <a:lstStyle/>
          <a:p>
            <a:r>
              <a:rPr lang="nl-NL" sz="3200" dirty="0"/>
              <a:t>Randvoorwaarde 2: Financiering en betaalbaarheid</a:t>
            </a:r>
          </a:p>
        </p:txBody>
      </p:sp>
      <p:pic>
        <p:nvPicPr>
          <p:cNvPr id="7" name="Afbeelding 6">
            <a:extLst>
              <a:ext uri="{FF2B5EF4-FFF2-40B4-BE49-F238E27FC236}">
                <a16:creationId xmlns:a16="http://schemas.microsoft.com/office/drawing/2014/main" id="{5B8F9710-1B7A-39E6-DF2C-4DA100D85DAC}"/>
              </a:ext>
            </a:extLst>
          </p:cNvPr>
          <p:cNvPicPr>
            <a:picLocks noChangeAspect="1"/>
          </p:cNvPicPr>
          <p:nvPr/>
        </p:nvPicPr>
        <p:blipFill>
          <a:blip r:embed="rId2"/>
          <a:stretch>
            <a:fillRect/>
          </a:stretch>
        </p:blipFill>
        <p:spPr>
          <a:xfrm>
            <a:off x="1539143" y="1404298"/>
            <a:ext cx="10151110" cy="5290520"/>
          </a:xfrm>
          <a:prstGeom prst="rect">
            <a:avLst/>
          </a:prstGeom>
        </p:spPr>
      </p:pic>
    </p:spTree>
    <p:extLst>
      <p:ext uri="{BB962C8B-B14F-4D97-AF65-F5344CB8AC3E}">
        <p14:creationId xmlns:p14="http://schemas.microsoft.com/office/powerpoint/2010/main" val="71302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6499-53EB-B0C5-CF72-9F4F188AFC16}"/>
            </a:ext>
          </a:extLst>
        </p:cNvPr>
        <p:cNvGrpSpPr/>
        <p:nvPr/>
      </p:nvGrpSpPr>
      <p:grpSpPr>
        <a:xfrm>
          <a:off x="0" y="0"/>
          <a:ext cx="0" cy="0"/>
          <a:chOff x="0" y="0"/>
          <a:chExt cx="0" cy="0"/>
        </a:xfrm>
      </p:grpSpPr>
      <p:sp>
        <p:nvSpPr>
          <p:cNvPr id="39" name="Titel 38">
            <a:extLst>
              <a:ext uri="{FF2B5EF4-FFF2-40B4-BE49-F238E27FC236}">
                <a16:creationId xmlns:a16="http://schemas.microsoft.com/office/drawing/2014/main" id="{26A30075-9003-5A4C-9A21-1D51C9577FFD}"/>
              </a:ext>
            </a:extLst>
          </p:cNvPr>
          <p:cNvSpPr>
            <a:spLocks noGrp="1"/>
          </p:cNvSpPr>
          <p:nvPr>
            <p:ph type="title"/>
          </p:nvPr>
        </p:nvSpPr>
        <p:spPr>
          <a:xfrm>
            <a:off x="635000" y="712556"/>
            <a:ext cx="10923588" cy="913233"/>
          </a:xfrm>
        </p:spPr>
        <p:txBody>
          <a:bodyPr>
            <a:noAutofit/>
          </a:bodyPr>
          <a:lstStyle/>
          <a:p>
            <a:r>
              <a:rPr lang="nl-NL" sz="2000" dirty="0">
                <a:solidFill>
                  <a:schemeClr val="tx1"/>
                </a:solidFill>
              </a:rPr>
              <a:t>Er zijn redenen om te verwachten dat warmtenetten in wijken waar deze de laagste nationale kosten hebben op termijn ook tot de laagste kosten voor de eindgebruiker leiden…</a:t>
            </a:r>
          </a:p>
        </p:txBody>
      </p:sp>
      <p:sp>
        <p:nvSpPr>
          <p:cNvPr id="6" name="Tijdelijke aanduiding voor dianummer 5">
            <a:extLst>
              <a:ext uri="{FF2B5EF4-FFF2-40B4-BE49-F238E27FC236}">
                <a16:creationId xmlns:a16="http://schemas.microsoft.com/office/drawing/2014/main" id="{DE242F86-CC87-054C-6350-582F0C17A3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cxnSp>
        <p:nvCxnSpPr>
          <p:cNvPr id="8" name="Rechte verbindingslijn 7">
            <a:extLst>
              <a:ext uri="{FF2B5EF4-FFF2-40B4-BE49-F238E27FC236}">
                <a16:creationId xmlns:a16="http://schemas.microsoft.com/office/drawing/2014/main" id="{7658057F-26FC-4E53-8A4A-92B9003A92BE}"/>
              </a:ext>
            </a:extLst>
          </p:cNvPr>
          <p:cNvCxnSpPr>
            <a:cxnSpLocks/>
            <a:endCxn id="9" idx="1"/>
          </p:cNvCxnSpPr>
          <p:nvPr/>
        </p:nvCxnSpPr>
        <p:spPr>
          <a:xfrm flipV="1">
            <a:off x="1206596" y="2060647"/>
            <a:ext cx="5848911" cy="303224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BEB1AF8F-A2DB-BF6C-B542-EF7501F23854}"/>
              </a:ext>
            </a:extLst>
          </p:cNvPr>
          <p:cNvSpPr txBox="1"/>
          <p:nvPr/>
        </p:nvSpPr>
        <p:spPr>
          <a:xfrm>
            <a:off x="7055507" y="1760565"/>
            <a:ext cx="4529138" cy="600164"/>
          </a:xfrm>
          <a:prstGeom prst="rect">
            <a:avLst/>
          </a:prstGeom>
          <a:noFill/>
          <a:ln w="28575">
            <a:solidFill>
              <a:schemeClr val="tx1">
                <a:lumMod val="50000"/>
                <a:lumOff val="50000"/>
              </a:schemeClr>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srgbClr val="000000"/>
                </a:solidFill>
                <a:effectLst/>
                <a:uLnTx/>
                <a:uFillTx/>
                <a:latin typeface="Verdana"/>
                <a:ea typeface="+mn-ea"/>
                <a:cs typeface="+mn-cs"/>
              </a:rPr>
              <a:t>Stijgende kosten door oplopende </a:t>
            </a:r>
            <a:r>
              <a:rPr kumimoji="0" lang="nl-NL" sz="1100" b="0" i="0" u="none" strike="noStrike" kern="1200" cap="none" spc="0" normalizeH="0" baseline="0" noProof="0" err="1">
                <a:ln>
                  <a:noFill/>
                </a:ln>
                <a:solidFill>
                  <a:srgbClr val="000000"/>
                </a:solidFill>
                <a:effectLst/>
                <a:uLnTx/>
                <a:uFillTx/>
                <a:latin typeface="Verdana"/>
                <a:ea typeface="+mn-ea"/>
                <a:cs typeface="+mn-cs"/>
              </a:rPr>
              <a:t>beprijzing</a:t>
            </a:r>
            <a:r>
              <a:rPr kumimoji="0" lang="nl-NL" sz="1100" b="0" i="0" u="none" strike="noStrike" kern="1200" cap="none" spc="0" normalizeH="0" baseline="0" noProof="0">
                <a:ln>
                  <a:noFill/>
                </a:ln>
                <a:solidFill>
                  <a:srgbClr val="000000"/>
                </a:solidFill>
                <a:effectLst/>
                <a:uLnTx/>
                <a:uFillTx/>
                <a:latin typeface="Verdana"/>
                <a:ea typeface="+mn-ea"/>
                <a:cs typeface="+mn-cs"/>
              </a:rPr>
              <a:t> (ETS2 (10 </a:t>
            </a:r>
            <a:r>
              <a:rPr kumimoji="0" lang="nl-NL" sz="1100" b="0" i="0" u="none" strike="noStrike" kern="1200" cap="none" spc="0" normalizeH="0" baseline="0" noProof="0" err="1">
                <a:ln>
                  <a:noFill/>
                </a:ln>
                <a:solidFill>
                  <a:srgbClr val="000000"/>
                </a:solidFill>
                <a:effectLst/>
                <a:uLnTx/>
                <a:uFillTx/>
                <a:latin typeface="Verdana"/>
                <a:ea typeface="+mn-ea"/>
                <a:cs typeface="+mn-cs"/>
              </a:rPr>
              <a:t>ct</a:t>
            </a:r>
            <a:r>
              <a:rPr kumimoji="0" lang="nl-NL" sz="1100" b="0" i="0" u="none" strike="noStrike" kern="1200" cap="none" spc="0" normalizeH="0" baseline="0" noProof="0">
                <a:ln>
                  <a:noFill/>
                </a:ln>
                <a:solidFill>
                  <a:srgbClr val="000000"/>
                </a:solidFill>
                <a:effectLst/>
                <a:uLnTx/>
                <a:uFillTx/>
                <a:latin typeface="Verdana"/>
                <a:ea typeface="+mn-ea"/>
                <a:cs typeface="+mn-cs"/>
              </a:rPr>
              <a:t> per m3), EB), bijmengverplichting groen gas en oplopende vaste kosten door toenemende onderbenutting gasnet</a:t>
            </a:r>
          </a:p>
        </p:txBody>
      </p:sp>
      <p:sp>
        <p:nvSpPr>
          <p:cNvPr id="10" name="Tekstvak 9">
            <a:extLst>
              <a:ext uri="{FF2B5EF4-FFF2-40B4-BE49-F238E27FC236}">
                <a16:creationId xmlns:a16="http://schemas.microsoft.com/office/drawing/2014/main" id="{994AB239-E7A7-9862-415E-FC2A6B05F090}"/>
              </a:ext>
            </a:extLst>
          </p:cNvPr>
          <p:cNvSpPr txBox="1"/>
          <p:nvPr/>
        </p:nvSpPr>
        <p:spPr>
          <a:xfrm>
            <a:off x="4762441" y="2573447"/>
            <a:ext cx="1857936" cy="276999"/>
          </a:xfrm>
          <a:prstGeom prst="rect">
            <a:avLst/>
          </a:prstGeom>
          <a:solidFill>
            <a:schemeClr val="bg1"/>
          </a:solidFill>
          <a:ln w="28575">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err="1">
                <a:ln>
                  <a:noFill/>
                </a:ln>
                <a:solidFill>
                  <a:srgbClr val="000000">
                    <a:lumMod val="50000"/>
                    <a:lumOff val="50000"/>
                  </a:srgbClr>
                </a:solidFill>
                <a:effectLst/>
                <a:uLnTx/>
                <a:uFillTx/>
                <a:latin typeface="Verdana"/>
                <a:ea typeface="+mn-ea"/>
                <a:cs typeface="+mn-cs"/>
              </a:rPr>
              <a:t>CV-ketel</a:t>
            </a:r>
            <a:r>
              <a:rPr kumimoji="0" lang="nl-NL" sz="1200" b="1" i="0" u="none" strike="noStrike" kern="1200" cap="none" spc="0" normalizeH="0" baseline="0" noProof="0">
                <a:ln>
                  <a:noFill/>
                </a:ln>
                <a:solidFill>
                  <a:srgbClr val="000000">
                    <a:lumMod val="50000"/>
                    <a:lumOff val="50000"/>
                  </a:srgbClr>
                </a:solidFill>
                <a:effectLst/>
                <a:uLnTx/>
                <a:uFillTx/>
                <a:latin typeface="Verdana"/>
                <a:ea typeface="+mn-ea"/>
                <a:cs typeface="+mn-cs"/>
              </a:rPr>
              <a:t> (aardgas)</a:t>
            </a:r>
          </a:p>
        </p:txBody>
      </p:sp>
      <p:cxnSp>
        <p:nvCxnSpPr>
          <p:cNvPr id="29" name="Rechte verbindingslijn 28">
            <a:extLst>
              <a:ext uri="{FF2B5EF4-FFF2-40B4-BE49-F238E27FC236}">
                <a16:creationId xmlns:a16="http://schemas.microsoft.com/office/drawing/2014/main" id="{6E1922F9-0618-D6C1-FD31-5AB12D79845A}"/>
              </a:ext>
            </a:extLst>
          </p:cNvPr>
          <p:cNvCxnSpPr>
            <a:cxnSpLocks/>
            <a:endCxn id="33" idx="1"/>
          </p:cNvCxnSpPr>
          <p:nvPr/>
        </p:nvCxnSpPr>
        <p:spPr>
          <a:xfrm flipV="1">
            <a:off x="1188104" y="2938495"/>
            <a:ext cx="5867403" cy="1540357"/>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D1586B6F-F8C2-2610-6E9F-132316076978}"/>
              </a:ext>
            </a:extLst>
          </p:cNvPr>
          <p:cNvSpPr txBox="1"/>
          <p:nvPr/>
        </p:nvSpPr>
        <p:spPr>
          <a:xfrm>
            <a:off x="4753761" y="3163069"/>
            <a:ext cx="1875297" cy="276999"/>
          </a:xfrm>
          <a:prstGeom prst="rect">
            <a:avLst/>
          </a:prstGeom>
          <a:solidFill>
            <a:schemeClr val="bg1"/>
          </a:solid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689A"/>
                </a:solidFill>
                <a:effectLst/>
                <a:uLnTx/>
                <a:uFillTx/>
                <a:latin typeface="Verdana"/>
                <a:ea typeface="+mn-ea"/>
                <a:cs typeface="+mn-cs"/>
              </a:rPr>
              <a:t>Warmtepomp</a:t>
            </a:r>
          </a:p>
        </p:txBody>
      </p:sp>
      <p:sp>
        <p:nvSpPr>
          <p:cNvPr id="33" name="Tekstvak 32">
            <a:extLst>
              <a:ext uri="{FF2B5EF4-FFF2-40B4-BE49-F238E27FC236}">
                <a16:creationId xmlns:a16="http://schemas.microsoft.com/office/drawing/2014/main" id="{78A4351D-9F4B-4B24-200C-C5A1F43A54B7}"/>
              </a:ext>
            </a:extLst>
          </p:cNvPr>
          <p:cNvSpPr txBox="1"/>
          <p:nvPr/>
        </p:nvSpPr>
        <p:spPr>
          <a:xfrm>
            <a:off x="7055507" y="2469135"/>
            <a:ext cx="4529138" cy="938719"/>
          </a:xfrm>
          <a:prstGeom prst="rect">
            <a:avLst/>
          </a:prstGeom>
          <a:noFill/>
          <a:ln w="28575">
            <a:solidFill>
              <a:schemeClr val="tx2"/>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Kosten nemen toe wanneer salderingsregeling is afgeschaft, wanneer dynamische contracten de norm worden en indien nettarieven gedifferentieerd worden naar gebruik of capaciteit. Kosten kunnen daarna nog fluctueren als gevolg van schommelingen in elektriciteitsprijzen</a:t>
            </a:r>
          </a:p>
        </p:txBody>
      </p:sp>
      <p:grpSp>
        <p:nvGrpSpPr>
          <p:cNvPr id="3" name="Groep 2">
            <a:extLst>
              <a:ext uri="{FF2B5EF4-FFF2-40B4-BE49-F238E27FC236}">
                <a16:creationId xmlns:a16="http://schemas.microsoft.com/office/drawing/2014/main" id="{5D431510-1F79-B510-F3A9-4790D9912448}"/>
              </a:ext>
            </a:extLst>
          </p:cNvPr>
          <p:cNvGrpSpPr/>
          <p:nvPr/>
        </p:nvGrpSpPr>
        <p:grpSpPr>
          <a:xfrm>
            <a:off x="1188104" y="3516260"/>
            <a:ext cx="10396541" cy="938719"/>
            <a:chOff x="1188104" y="3462342"/>
            <a:chExt cx="10396541" cy="938719"/>
          </a:xfrm>
        </p:grpSpPr>
        <p:cxnSp>
          <p:nvCxnSpPr>
            <p:cNvPr id="19" name="Rechte verbindingslijn 18">
              <a:extLst>
                <a:ext uri="{FF2B5EF4-FFF2-40B4-BE49-F238E27FC236}">
                  <a16:creationId xmlns:a16="http://schemas.microsoft.com/office/drawing/2014/main" id="{EE0D4986-A283-1899-82A3-6D27711170DA}"/>
                </a:ext>
              </a:extLst>
            </p:cNvPr>
            <p:cNvCxnSpPr>
              <a:cxnSpLocks/>
              <a:endCxn id="24" idx="1"/>
            </p:cNvCxnSpPr>
            <p:nvPr/>
          </p:nvCxnSpPr>
          <p:spPr>
            <a:xfrm flipV="1">
              <a:off x="1188104" y="3931702"/>
              <a:ext cx="5867403" cy="391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F9F831FA-46E2-BE3D-7440-27F0688DB3E3}"/>
                </a:ext>
              </a:extLst>
            </p:cNvPr>
            <p:cNvSpPr txBox="1"/>
            <p:nvPr/>
          </p:nvSpPr>
          <p:spPr>
            <a:xfrm>
              <a:off x="7055507" y="3462342"/>
              <a:ext cx="4529138" cy="938719"/>
            </a:xfrm>
            <a:prstGeom prst="rect">
              <a:avLst/>
            </a:prstGeom>
            <a:noFill/>
            <a:ln w="28575">
              <a:solidFill>
                <a:schemeClr val="accent6"/>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Kosten blijven redelijk constant door groot aandeel investeringskosten versus operationele kosten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Kosten kunnen wel fluctueren als gevolg van schommelingen in elektriciteitsprijzen (en andere energiedragers indien van toepassing)</a:t>
              </a:r>
            </a:p>
          </p:txBody>
        </p:sp>
        <p:sp>
          <p:nvSpPr>
            <p:cNvPr id="20" name="Tekstvak 19">
              <a:extLst>
                <a:ext uri="{FF2B5EF4-FFF2-40B4-BE49-F238E27FC236}">
                  <a16:creationId xmlns:a16="http://schemas.microsoft.com/office/drawing/2014/main" id="{0E625CFC-3358-C2A0-4FE9-E8782DCDCABF}"/>
                </a:ext>
              </a:extLst>
            </p:cNvPr>
            <p:cNvSpPr txBox="1"/>
            <p:nvPr/>
          </p:nvSpPr>
          <p:spPr>
            <a:xfrm>
              <a:off x="4753763" y="3817163"/>
              <a:ext cx="1875293" cy="276999"/>
            </a:xfrm>
            <a:prstGeom prst="rect">
              <a:avLst/>
            </a:prstGeom>
            <a:solidFill>
              <a:schemeClr val="bg1"/>
            </a:solid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E17000"/>
                  </a:solidFill>
                  <a:effectLst/>
                  <a:uLnTx/>
                  <a:uFillTx/>
                  <a:latin typeface="Verdana"/>
                  <a:ea typeface="+mn-ea"/>
                  <a:cs typeface="+mn-cs"/>
                </a:rPr>
                <a:t>Warmtenet*</a:t>
              </a:r>
            </a:p>
          </p:txBody>
        </p:sp>
      </p:grpSp>
      <p:cxnSp>
        <p:nvCxnSpPr>
          <p:cNvPr id="14" name="Rechte verbindingslijn 13">
            <a:extLst>
              <a:ext uri="{FF2B5EF4-FFF2-40B4-BE49-F238E27FC236}">
                <a16:creationId xmlns:a16="http://schemas.microsoft.com/office/drawing/2014/main" id="{0B715176-D494-34F6-60E0-D532DA1AC139}"/>
              </a:ext>
            </a:extLst>
          </p:cNvPr>
          <p:cNvCxnSpPr>
            <a:cxnSpLocks/>
          </p:cNvCxnSpPr>
          <p:nvPr/>
        </p:nvCxnSpPr>
        <p:spPr>
          <a:xfrm flipH="1" flipV="1">
            <a:off x="1176615" y="2113064"/>
            <a:ext cx="11489" cy="34371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DBF6CBC6-9E53-0876-1CDA-E7E265A03835}"/>
              </a:ext>
            </a:extLst>
          </p:cNvPr>
          <p:cNvCxnSpPr>
            <a:cxnSpLocks/>
          </p:cNvCxnSpPr>
          <p:nvPr/>
        </p:nvCxnSpPr>
        <p:spPr>
          <a:xfrm>
            <a:off x="1176615" y="5550175"/>
            <a:ext cx="59651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46F3D6FD-20D1-5C72-145C-0C6D799741E0}"/>
              </a:ext>
            </a:extLst>
          </p:cNvPr>
          <p:cNvSpPr txBox="1"/>
          <p:nvPr/>
        </p:nvSpPr>
        <p:spPr>
          <a:xfrm rot="16200000">
            <a:off x="-827736" y="3672980"/>
            <a:ext cx="3462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Jaarlijkse eindgebruikerskosten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(incl. afschrijving investeringskosten)</a:t>
            </a:r>
          </a:p>
        </p:txBody>
      </p:sp>
      <p:sp>
        <p:nvSpPr>
          <p:cNvPr id="35" name="Tekstvak 34">
            <a:extLst>
              <a:ext uri="{FF2B5EF4-FFF2-40B4-BE49-F238E27FC236}">
                <a16:creationId xmlns:a16="http://schemas.microsoft.com/office/drawing/2014/main" id="{F1C0A01C-3BCA-6DA0-D78B-8EF8E04C4D4E}"/>
              </a:ext>
            </a:extLst>
          </p:cNvPr>
          <p:cNvSpPr txBox="1"/>
          <p:nvPr/>
        </p:nvSpPr>
        <p:spPr>
          <a:xfrm>
            <a:off x="6472797" y="5568633"/>
            <a:ext cx="11424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Eindbeeld</a:t>
            </a:r>
          </a:p>
        </p:txBody>
      </p:sp>
      <p:sp>
        <p:nvSpPr>
          <p:cNvPr id="36" name="Tekstvak 35">
            <a:extLst>
              <a:ext uri="{FF2B5EF4-FFF2-40B4-BE49-F238E27FC236}">
                <a16:creationId xmlns:a16="http://schemas.microsoft.com/office/drawing/2014/main" id="{BCA67F6A-5EA2-9176-2647-3777C367CBF7}"/>
              </a:ext>
            </a:extLst>
          </p:cNvPr>
          <p:cNvSpPr txBox="1"/>
          <p:nvPr/>
        </p:nvSpPr>
        <p:spPr>
          <a:xfrm>
            <a:off x="869572" y="5571336"/>
            <a:ext cx="14164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srgbClr val="000000"/>
                </a:solidFill>
                <a:effectLst/>
                <a:uLnTx/>
                <a:uFillTx/>
                <a:latin typeface="Verdana"/>
                <a:ea typeface="+mn-ea"/>
                <a:cs typeface="+mn-cs"/>
              </a:rPr>
              <a:t>Huidige situatie</a:t>
            </a:r>
          </a:p>
        </p:txBody>
      </p:sp>
      <p:sp>
        <p:nvSpPr>
          <p:cNvPr id="2" name="Tekstvak 1">
            <a:extLst>
              <a:ext uri="{FF2B5EF4-FFF2-40B4-BE49-F238E27FC236}">
                <a16:creationId xmlns:a16="http://schemas.microsoft.com/office/drawing/2014/main" id="{EB9E8D39-1286-73EA-1B4D-88F02F46A062}"/>
              </a:ext>
            </a:extLst>
          </p:cNvPr>
          <p:cNvSpPr txBox="1"/>
          <p:nvPr/>
        </p:nvSpPr>
        <p:spPr>
          <a:xfrm>
            <a:off x="7066997" y="4475799"/>
            <a:ext cx="4529138" cy="472413"/>
          </a:xfrm>
          <a:prstGeom prst="rect">
            <a:avLst/>
          </a:prstGeom>
          <a:solidFill>
            <a:schemeClr val="bg1"/>
          </a:solidFill>
          <a:ln w="12700">
            <a:noFill/>
            <a:prstDash val="solid"/>
          </a:ln>
        </p:spPr>
        <p:txBody>
          <a:bodyPr wrap="square" rtlCol="0">
            <a:noAutofit/>
          </a:bodyPr>
          <a:lstStyle>
            <a:defPPr>
              <a:defRPr lang="nl-NL"/>
            </a:defPPr>
            <a:lvl1pPr>
              <a:defRPr sz="11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1" u="none" strike="noStrike" kern="1200" cap="none" spc="0" normalizeH="0" baseline="0" noProof="0" dirty="0">
                <a:ln>
                  <a:noFill/>
                </a:ln>
                <a:solidFill>
                  <a:srgbClr val="000000"/>
                </a:solidFill>
                <a:effectLst/>
                <a:uLnTx/>
                <a:uFillTx/>
                <a:latin typeface="Verdana"/>
                <a:ea typeface="+mn-ea"/>
                <a:cs typeface="+mn-cs"/>
              </a:rPr>
              <a:t>* Relatief stabiele kosten voor een warmtenet zijn voor een nieuw net wat al in grote mate verduurzaamd is. Voor bestaande netten kunnen kosten wel toenemen als gevolg van kosten voor verduurzaming.</a:t>
            </a:r>
          </a:p>
        </p:txBody>
      </p:sp>
      <p:sp>
        <p:nvSpPr>
          <p:cNvPr id="17" name="Titel 38">
            <a:extLst>
              <a:ext uri="{FF2B5EF4-FFF2-40B4-BE49-F238E27FC236}">
                <a16:creationId xmlns:a16="http://schemas.microsoft.com/office/drawing/2014/main" id="{2E82F4B6-3A4C-4AC1-54A9-EC7DCAD07BE7}"/>
              </a:ext>
            </a:extLst>
          </p:cNvPr>
          <p:cNvSpPr txBox="1">
            <a:spLocks/>
          </p:cNvSpPr>
          <p:nvPr/>
        </p:nvSpPr>
        <p:spPr>
          <a:xfrm>
            <a:off x="595483" y="5928208"/>
            <a:ext cx="10923588" cy="646368"/>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Verdana"/>
                <a:ea typeface="+mj-ea"/>
                <a:cs typeface="+mj-cs"/>
              </a:rPr>
              <a:t>…maar de daadwerkelijke ontwikkelingen zijn sterk afhankelijk van beleid en marktontwikkelingen en daarmee hoogst onzeker</a:t>
            </a:r>
          </a:p>
        </p:txBody>
      </p:sp>
    </p:spTree>
    <p:extLst>
      <p:ext uri="{BB962C8B-B14F-4D97-AF65-F5344CB8AC3E}">
        <p14:creationId xmlns:p14="http://schemas.microsoft.com/office/powerpoint/2010/main" val="3974429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3E0BA-CF75-0399-64FA-3137A9F75B82}"/>
            </a:ext>
          </a:extLst>
        </p:cNvPr>
        <p:cNvGrpSpPr/>
        <p:nvPr/>
      </p:nvGrpSpPr>
      <p:grpSpPr>
        <a:xfrm>
          <a:off x="0" y="0"/>
          <a:ext cx="0" cy="0"/>
          <a:chOff x="0" y="0"/>
          <a:chExt cx="0" cy="0"/>
        </a:xfrm>
      </p:grpSpPr>
      <p:sp>
        <p:nvSpPr>
          <p:cNvPr id="3" name="Rechthoekige driehoek 2">
            <a:extLst>
              <a:ext uri="{FF2B5EF4-FFF2-40B4-BE49-F238E27FC236}">
                <a16:creationId xmlns:a16="http://schemas.microsoft.com/office/drawing/2014/main" id="{38E78A53-F18A-7E06-7993-3108DA887F73}"/>
              </a:ext>
            </a:extLst>
          </p:cNvPr>
          <p:cNvSpPr/>
          <p:nvPr/>
        </p:nvSpPr>
        <p:spPr>
          <a:xfrm flipV="1">
            <a:off x="1351948" y="3648389"/>
            <a:ext cx="2360893" cy="1205397"/>
          </a:xfrm>
          <a:prstGeom prst="rtTriangle">
            <a:avLst/>
          </a:prstGeom>
          <a:pattFill prst="dkDnDiag">
            <a:fgClr>
              <a:schemeClr val="dk1"/>
            </a:fgClr>
            <a:bgClr>
              <a:schemeClr val="bg1"/>
            </a:bgClr>
          </a:pattFill>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39" name="Titel 38">
            <a:extLst>
              <a:ext uri="{FF2B5EF4-FFF2-40B4-BE49-F238E27FC236}">
                <a16:creationId xmlns:a16="http://schemas.microsoft.com/office/drawing/2014/main" id="{CFD17110-5B79-7F5E-BD3C-FB82E5A65E25}"/>
              </a:ext>
            </a:extLst>
          </p:cNvPr>
          <p:cNvSpPr>
            <a:spLocks noGrp="1"/>
          </p:cNvSpPr>
          <p:nvPr>
            <p:ph type="title"/>
          </p:nvPr>
        </p:nvSpPr>
        <p:spPr>
          <a:xfrm>
            <a:off x="635000" y="782230"/>
            <a:ext cx="10923588" cy="689409"/>
          </a:xfrm>
        </p:spPr>
        <p:txBody>
          <a:bodyPr>
            <a:noAutofit/>
          </a:bodyPr>
          <a:lstStyle/>
          <a:p>
            <a:r>
              <a:rPr lang="nl-NL" sz="3200" dirty="0"/>
              <a:t>Hoe adresseren we het tekort in de tussentijd?</a:t>
            </a:r>
          </a:p>
        </p:txBody>
      </p:sp>
      <p:sp>
        <p:nvSpPr>
          <p:cNvPr id="6" name="Tijdelijke aanduiding voor dianummer 5">
            <a:extLst>
              <a:ext uri="{FF2B5EF4-FFF2-40B4-BE49-F238E27FC236}">
                <a16:creationId xmlns:a16="http://schemas.microsoft.com/office/drawing/2014/main" id="{808D5731-1A8B-B962-D8BC-2621733DCD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cxnSp>
        <p:nvCxnSpPr>
          <p:cNvPr id="8" name="Rechte verbindingslijn 7">
            <a:extLst>
              <a:ext uri="{FF2B5EF4-FFF2-40B4-BE49-F238E27FC236}">
                <a16:creationId xmlns:a16="http://schemas.microsoft.com/office/drawing/2014/main" id="{41E968EA-B1CF-902E-AB48-17252346CF94}"/>
              </a:ext>
            </a:extLst>
          </p:cNvPr>
          <p:cNvCxnSpPr>
            <a:cxnSpLocks/>
          </p:cNvCxnSpPr>
          <p:nvPr/>
        </p:nvCxnSpPr>
        <p:spPr>
          <a:xfrm flipV="1">
            <a:off x="1363437" y="1826946"/>
            <a:ext cx="5848911" cy="303224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E189A933-8ECB-08F1-84F2-CD6BAEF5F8C5}"/>
              </a:ext>
            </a:extLst>
          </p:cNvPr>
          <p:cNvSpPr txBox="1"/>
          <p:nvPr/>
        </p:nvSpPr>
        <p:spPr>
          <a:xfrm>
            <a:off x="4919282" y="2339746"/>
            <a:ext cx="1857936" cy="276999"/>
          </a:xfrm>
          <a:prstGeom prst="rect">
            <a:avLst/>
          </a:prstGeom>
          <a:solidFill>
            <a:schemeClr val="bg1"/>
          </a:solidFill>
          <a:ln w="28575">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err="1">
                <a:ln>
                  <a:noFill/>
                </a:ln>
                <a:solidFill>
                  <a:srgbClr val="000000">
                    <a:lumMod val="50000"/>
                    <a:lumOff val="50000"/>
                  </a:srgbClr>
                </a:solidFill>
                <a:effectLst/>
                <a:uLnTx/>
                <a:uFillTx/>
                <a:latin typeface="Verdana"/>
                <a:ea typeface="+mn-ea"/>
                <a:cs typeface="+mn-cs"/>
              </a:rPr>
              <a:t>CV-ketel</a:t>
            </a:r>
            <a:r>
              <a:rPr kumimoji="0" lang="nl-NL" sz="1200" b="1" i="0" u="none" strike="noStrike" kern="1200" cap="none" spc="0" normalizeH="0" baseline="0" noProof="0">
                <a:ln>
                  <a:noFill/>
                </a:ln>
                <a:solidFill>
                  <a:srgbClr val="000000">
                    <a:lumMod val="50000"/>
                    <a:lumOff val="50000"/>
                  </a:srgbClr>
                </a:solidFill>
                <a:effectLst/>
                <a:uLnTx/>
                <a:uFillTx/>
                <a:latin typeface="Verdana"/>
                <a:ea typeface="+mn-ea"/>
                <a:cs typeface="+mn-cs"/>
              </a:rPr>
              <a:t> (aardgas)</a:t>
            </a:r>
          </a:p>
        </p:txBody>
      </p:sp>
      <p:cxnSp>
        <p:nvCxnSpPr>
          <p:cNvPr id="19" name="Rechte verbindingslijn 18">
            <a:extLst>
              <a:ext uri="{FF2B5EF4-FFF2-40B4-BE49-F238E27FC236}">
                <a16:creationId xmlns:a16="http://schemas.microsoft.com/office/drawing/2014/main" id="{8A4E8436-2DC5-EF43-A9B8-01D4B0F52BBA}"/>
              </a:ext>
            </a:extLst>
          </p:cNvPr>
          <p:cNvCxnSpPr>
            <a:cxnSpLocks/>
          </p:cNvCxnSpPr>
          <p:nvPr/>
        </p:nvCxnSpPr>
        <p:spPr>
          <a:xfrm flipV="1">
            <a:off x="1344945" y="3609289"/>
            <a:ext cx="5867403" cy="391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0CEFF21E-225A-2050-3C72-6C77D6070E1E}"/>
              </a:ext>
            </a:extLst>
          </p:cNvPr>
          <p:cNvCxnSpPr>
            <a:cxnSpLocks/>
          </p:cNvCxnSpPr>
          <p:nvPr/>
        </p:nvCxnSpPr>
        <p:spPr>
          <a:xfrm flipV="1">
            <a:off x="1344945" y="2633479"/>
            <a:ext cx="5867403" cy="16209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B5CE611A-716C-01A6-E918-45570D111BAB}"/>
              </a:ext>
            </a:extLst>
          </p:cNvPr>
          <p:cNvSpPr txBox="1"/>
          <p:nvPr/>
        </p:nvSpPr>
        <p:spPr>
          <a:xfrm>
            <a:off x="4910602" y="2855480"/>
            <a:ext cx="1875297" cy="276999"/>
          </a:xfrm>
          <a:prstGeom prst="rect">
            <a:avLst/>
          </a:prstGeom>
          <a:solidFill>
            <a:schemeClr val="bg1"/>
          </a:solid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689A"/>
                </a:solidFill>
                <a:effectLst/>
                <a:uLnTx/>
                <a:uFillTx/>
                <a:latin typeface="Verdana"/>
                <a:ea typeface="+mn-ea"/>
                <a:cs typeface="+mn-cs"/>
              </a:rPr>
              <a:t>Warmtepomp</a:t>
            </a:r>
          </a:p>
        </p:txBody>
      </p:sp>
      <p:sp>
        <p:nvSpPr>
          <p:cNvPr id="20" name="Tekstvak 19">
            <a:extLst>
              <a:ext uri="{FF2B5EF4-FFF2-40B4-BE49-F238E27FC236}">
                <a16:creationId xmlns:a16="http://schemas.microsoft.com/office/drawing/2014/main" id="{BDEEF571-E64D-B012-71B3-F143627BCA3E}"/>
              </a:ext>
            </a:extLst>
          </p:cNvPr>
          <p:cNvSpPr txBox="1"/>
          <p:nvPr/>
        </p:nvSpPr>
        <p:spPr>
          <a:xfrm>
            <a:off x="4910604" y="3494750"/>
            <a:ext cx="1875293" cy="276999"/>
          </a:xfrm>
          <a:prstGeom prst="rect">
            <a:avLst/>
          </a:prstGeom>
          <a:solidFill>
            <a:schemeClr val="bg1"/>
          </a:solid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E17000"/>
                </a:solidFill>
                <a:effectLst/>
                <a:uLnTx/>
                <a:uFillTx/>
                <a:latin typeface="Verdana"/>
                <a:ea typeface="+mn-ea"/>
                <a:cs typeface="+mn-cs"/>
              </a:rPr>
              <a:t>Warmtenet</a:t>
            </a:r>
          </a:p>
        </p:txBody>
      </p:sp>
      <p:cxnSp>
        <p:nvCxnSpPr>
          <p:cNvPr id="14" name="Rechte verbindingslijn 13">
            <a:extLst>
              <a:ext uri="{FF2B5EF4-FFF2-40B4-BE49-F238E27FC236}">
                <a16:creationId xmlns:a16="http://schemas.microsoft.com/office/drawing/2014/main" id="{BCFD0306-204E-CE96-94FB-8289B7887749}"/>
              </a:ext>
            </a:extLst>
          </p:cNvPr>
          <p:cNvCxnSpPr>
            <a:cxnSpLocks/>
          </p:cNvCxnSpPr>
          <p:nvPr/>
        </p:nvCxnSpPr>
        <p:spPr>
          <a:xfrm flipH="1" flipV="1">
            <a:off x="1344945" y="1753737"/>
            <a:ext cx="7003" cy="42178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C4CCA285-C781-61BC-0BC4-8A1B7B2C5C68}"/>
              </a:ext>
            </a:extLst>
          </p:cNvPr>
          <p:cNvCxnSpPr>
            <a:cxnSpLocks/>
          </p:cNvCxnSpPr>
          <p:nvPr/>
        </p:nvCxnSpPr>
        <p:spPr>
          <a:xfrm>
            <a:off x="1344945" y="5971568"/>
            <a:ext cx="5953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33D39D4D-1475-9347-078D-305E24F9F266}"/>
              </a:ext>
            </a:extLst>
          </p:cNvPr>
          <p:cNvSpPr txBox="1"/>
          <p:nvPr/>
        </p:nvSpPr>
        <p:spPr>
          <a:xfrm rot="16200000">
            <a:off x="-670895" y="3629265"/>
            <a:ext cx="3462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Jaarlijkse eindgebruikerskosten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(incl. afschrijving investeringskosten)</a:t>
            </a:r>
          </a:p>
        </p:txBody>
      </p:sp>
      <p:sp>
        <p:nvSpPr>
          <p:cNvPr id="35" name="Tekstvak 34">
            <a:extLst>
              <a:ext uri="{FF2B5EF4-FFF2-40B4-BE49-F238E27FC236}">
                <a16:creationId xmlns:a16="http://schemas.microsoft.com/office/drawing/2014/main" id="{F6112647-BB4D-1BC6-A751-5EC25EA3D033}"/>
              </a:ext>
            </a:extLst>
          </p:cNvPr>
          <p:cNvSpPr txBox="1"/>
          <p:nvPr/>
        </p:nvSpPr>
        <p:spPr>
          <a:xfrm>
            <a:off x="6629638" y="6010498"/>
            <a:ext cx="11424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Eindbeeld</a:t>
            </a:r>
          </a:p>
        </p:txBody>
      </p:sp>
      <p:sp>
        <p:nvSpPr>
          <p:cNvPr id="36" name="Tekstvak 35">
            <a:extLst>
              <a:ext uri="{FF2B5EF4-FFF2-40B4-BE49-F238E27FC236}">
                <a16:creationId xmlns:a16="http://schemas.microsoft.com/office/drawing/2014/main" id="{6C8F55E5-2C5E-E352-748B-302A18B018B8}"/>
              </a:ext>
            </a:extLst>
          </p:cNvPr>
          <p:cNvSpPr txBox="1"/>
          <p:nvPr/>
        </p:nvSpPr>
        <p:spPr>
          <a:xfrm>
            <a:off x="1026413" y="6013201"/>
            <a:ext cx="14164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Huidige situatie</a:t>
            </a:r>
          </a:p>
        </p:txBody>
      </p:sp>
      <p:sp>
        <p:nvSpPr>
          <p:cNvPr id="2" name="Tekstvak 1">
            <a:extLst>
              <a:ext uri="{FF2B5EF4-FFF2-40B4-BE49-F238E27FC236}">
                <a16:creationId xmlns:a16="http://schemas.microsoft.com/office/drawing/2014/main" id="{84145F04-6C57-9826-FCDD-430C3C81C234}"/>
              </a:ext>
            </a:extLst>
          </p:cNvPr>
          <p:cNvSpPr txBox="1"/>
          <p:nvPr/>
        </p:nvSpPr>
        <p:spPr>
          <a:xfrm>
            <a:off x="7423277" y="2339746"/>
            <a:ext cx="4258141"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Opties op volgende slides zijn ontworpen: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Voor context van Wcw met kostengebaseerde tarieven en tarieflimiet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00000"/>
                </a:solidFill>
                <a:effectLst/>
                <a:uLnTx/>
                <a:uFillTx/>
                <a:latin typeface="Verdana"/>
                <a:ea typeface="+mn-ea"/>
                <a:cs typeface="+mn-cs"/>
              </a:rPr>
              <a:t>Om naast subsidies voor inpandige kosten (ISDE, SAH, etc.) en subsidies voor warmtebronnen (SDE++) te bestaan</a:t>
            </a:r>
          </a:p>
        </p:txBody>
      </p:sp>
    </p:spTree>
    <p:extLst>
      <p:ext uri="{BB962C8B-B14F-4D97-AF65-F5344CB8AC3E}">
        <p14:creationId xmlns:p14="http://schemas.microsoft.com/office/powerpoint/2010/main" val="422040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8F475-73A6-AFF8-9B5A-C7227DA29637}"/>
            </a:ext>
          </a:extLst>
        </p:cNvPr>
        <p:cNvGrpSpPr/>
        <p:nvPr/>
      </p:nvGrpSpPr>
      <p:grpSpPr>
        <a:xfrm>
          <a:off x="0" y="0"/>
          <a:ext cx="0" cy="0"/>
          <a:chOff x="0" y="0"/>
          <a:chExt cx="0" cy="0"/>
        </a:xfrm>
      </p:grpSpPr>
      <p:sp>
        <p:nvSpPr>
          <p:cNvPr id="3" name="Rechthoekige driehoek 2">
            <a:extLst>
              <a:ext uri="{FF2B5EF4-FFF2-40B4-BE49-F238E27FC236}">
                <a16:creationId xmlns:a16="http://schemas.microsoft.com/office/drawing/2014/main" id="{6B583DE1-1754-F9E9-1723-742E2888D132}"/>
              </a:ext>
            </a:extLst>
          </p:cNvPr>
          <p:cNvSpPr/>
          <p:nvPr/>
        </p:nvSpPr>
        <p:spPr>
          <a:xfrm flipV="1">
            <a:off x="1358773" y="4391266"/>
            <a:ext cx="937647" cy="467920"/>
          </a:xfrm>
          <a:prstGeom prst="rtTriangle">
            <a:avLst/>
          </a:prstGeom>
          <a:pattFill prst="dkDnDiag">
            <a:fgClr>
              <a:schemeClr val="dk1"/>
            </a:fgClr>
            <a:bgClr>
              <a:schemeClr val="bg1"/>
            </a:bgClr>
          </a:pattFill>
          <a:ln>
            <a:headEnd type="none" w="med" len="med"/>
            <a:tailEnd type="none" w="med" len="med"/>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Verdana"/>
              <a:ea typeface="+mn-ea"/>
              <a:cs typeface="+mn-cs"/>
            </a:endParaRPr>
          </a:p>
        </p:txBody>
      </p:sp>
      <p:sp>
        <p:nvSpPr>
          <p:cNvPr id="39" name="Titel 38">
            <a:extLst>
              <a:ext uri="{FF2B5EF4-FFF2-40B4-BE49-F238E27FC236}">
                <a16:creationId xmlns:a16="http://schemas.microsoft.com/office/drawing/2014/main" id="{C101B8D2-F6A3-697C-58B2-DD1C5B546E91}"/>
              </a:ext>
            </a:extLst>
          </p:cNvPr>
          <p:cNvSpPr>
            <a:spLocks noGrp="1"/>
          </p:cNvSpPr>
          <p:nvPr>
            <p:ph type="title"/>
          </p:nvPr>
        </p:nvSpPr>
        <p:spPr>
          <a:xfrm>
            <a:off x="635000" y="782230"/>
            <a:ext cx="10923588" cy="689409"/>
          </a:xfrm>
        </p:spPr>
        <p:txBody>
          <a:bodyPr>
            <a:noAutofit/>
          </a:bodyPr>
          <a:lstStyle/>
          <a:p>
            <a:r>
              <a:rPr lang="nl-NL" sz="3200" dirty="0"/>
              <a:t>1. Investeringssubsidie (WIS)</a:t>
            </a:r>
          </a:p>
        </p:txBody>
      </p:sp>
      <p:sp>
        <p:nvSpPr>
          <p:cNvPr id="6" name="Tijdelijke aanduiding voor dianummer 5">
            <a:extLst>
              <a:ext uri="{FF2B5EF4-FFF2-40B4-BE49-F238E27FC236}">
                <a16:creationId xmlns:a16="http://schemas.microsoft.com/office/drawing/2014/main" id="{C7D456B3-C27F-222A-3374-7385C7C4288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50" b="0" i="0" u="none" strike="noStrike" kern="1200" cap="none" spc="0" normalizeH="0" baseline="0" noProof="0">
              <a:ln>
                <a:noFill/>
              </a:ln>
              <a:solidFill>
                <a:srgbClr val="FFFFFF">
                  <a:lumMod val="65000"/>
                </a:srgbClr>
              </a:solidFill>
              <a:effectLst/>
              <a:uLnTx/>
              <a:uFillTx/>
              <a:latin typeface="Verdana"/>
              <a:ea typeface="+mn-ea"/>
              <a:cs typeface="+mn-cs"/>
            </a:endParaRPr>
          </a:p>
        </p:txBody>
      </p:sp>
      <p:cxnSp>
        <p:nvCxnSpPr>
          <p:cNvPr id="8" name="Rechte verbindingslijn 7">
            <a:extLst>
              <a:ext uri="{FF2B5EF4-FFF2-40B4-BE49-F238E27FC236}">
                <a16:creationId xmlns:a16="http://schemas.microsoft.com/office/drawing/2014/main" id="{3BE48708-6183-E160-5722-42197AC19B31}"/>
              </a:ext>
            </a:extLst>
          </p:cNvPr>
          <p:cNvCxnSpPr>
            <a:cxnSpLocks/>
          </p:cNvCxnSpPr>
          <p:nvPr/>
        </p:nvCxnSpPr>
        <p:spPr>
          <a:xfrm flipV="1">
            <a:off x="1370262" y="1826946"/>
            <a:ext cx="5848911" cy="303224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977E876A-BC3D-98B7-2F2B-7761C5C7DF0D}"/>
              </a:ext>
            </a:extLst>
          </p:cNvPr>
          <p:cNvSpPr txBox="1"/>
          <p:nvPr/>
        </p:nvSpPr>
        <p:spPr>
          <a:xfrm>
            <a:off x="4926107" y="2339746"/>
            <a:ext cx="1857936" cy="276999"/>
          </a:xfrm>
          <a:prstGeom prst="rect">
            <a:avLst/>
          </a:prstGeom>
          <a:solidFill>
            <a:schemeClr val="bg1"/>
          </a:solidFill>
          <a:ln w="28575">
            <a:solidFill>
              <a:schemeClr val="tx1">
                <a:lumMod val="50000"/>
                <a:lumOff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err="1">
                <a:ln>
                  <a:noFill/>
                </a:ln>
                <a:solidFill>
                  <a:srgbClr val="000000">
                    <a:lumMod val="50000"/>
                    <a:lumOff val="50000"/>
                  </a:srgbClr>
                </a:solidFill>
                <a:effectLst/>
                <a:uLnTx/>
                <a:uFillTx/>
                <a:latin typeface="Verdana"/>
                <a:ea typeface="+mn-ea"/>
                <a:cs typeface="+mn-cs"/>
              </a:rPr>
              <a:t>CV-ketel</a:t>
            </a:r>
            <a:r>
              <a:rPr kumimoji="0" lang="nl-NL" sz="1200" b="1" i="0" u="none" strike="noStrike" kern="1200" cap="none" spc="0" normalizeH="0" baseline="0" noProof="0">
                <a:ln>
                  <a:noFill/>
                </a:ln>
                <a:solidFill>
                  <a:srgbClr val="000000">
                    <a:lumMod val="50000"/>
                    <a:lumOff val="50000"/>
                  </a:srgbClr>
                </a:solidFill>
                <a:effectLst/>
                <a:uLnTx/>
                <a:uFillTx/>
                <a:latin typeface="Verdana"/>
                <a:ea typeface="+mn-ea"/>
                <a:cs typeface="+mn-cs"/>
              </a:rPr>
              <a:t> (aardgas)</a:t>
            </a:r>
          </a:p>
        </p:txBody>
      </p:sp>
      <p:cxnSp>
        <p:nvCxnSpPr>
          <p:cNvPr id="19" name="Rechte verbindingslijn 18">
            <a:extLst>
              <a:ext uri="{FF2B5EF4-FFF2-40B4-BE49-F238E27FC236}">
                <a16:creationId xmlns:a16="http://schemas.microsoft.com/office/drawing/2014/main" id="{94CC06C9-082A-F00F-89A4-1ADBECBD835F}"/>
              </a:ext>
            </a:extLst>
          </p:cNvPr>
          <p:cNvCxnSpPr>
            <a:cxnSpLocks/>
          </p:cNvCxnSpPr>
          <p:nvPr/>
        </p:nvCxnSpPr>
        <p:spPr>
          <a:xfrm flipV="1">
            <a:off x="1351770" y="3609289"/>
            <a:ext cx="5867403" cy="39102"/>
          </a:xfrm>
          <a:prstGeom prst="line">
            <a:avLst/>
          </a:prstGeom>
          <a:ln w="28575">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86AC7566-BEAF-DE20-87FE-7E970E0828B5}"/>
              </a:ext>
            </a:extLst>
          </p:cNvPr>
          <p:cNvCxnSpPr>
            <a:cxnSpLocks/>
          </p:cNvCxnSpPr>
          <p:nvPr/>
        </p:nvCxnSpPr>
        <p:spPr>
          <a:xfrm flipV="1">
            <a:off x="1351770" y="2633479"/>
            <a:ext cx="5867403" cy="162090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kstvak 29">
            <a:extLst>
              <a:ext uri="{FF2B5EF4-FFF2-40B4-BE49-F238E27FC236}">
                <a16:creationId xmlns:a16="http://schemas.microsoft.com/office/drawing/2014/main" id="{03648359-4567-5C64-05E9-26FDF9EEBA06}"/>
              </a:ext>
            </a:extLst>
          </p:cNvPr>
          <p:cNvSpPr txBox="1"/>
          <p:nvPr/>
        </p:nvSpPr>
        <p:spPr>
          <a:xfrm>
            <a:off x="4917427" y="2855480"/>
            <a:ext cx="1875297" cy="276999"/>
          </a:xfrm>
          <a:prstGeom prst="rect">
            <a:avLst/>
          </a:prstGeom>
          <a:solidFill>
            <a:schemeClr val="bg1"/>
          </a:solid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00689A"/>
                </a:solidFill>
                <a:effectLst/>
                <a:uLnTx/>
                <a:uFillTx/>
                <a:latin typeface="Verdana"/>
                <a:ea typeface="+mn-ea"/>
                <a:cs typeface="+mn-cs"/>
              </a:rPr>
              <a:t>Warmtepomp</a:t>
            </a:r>
          </a:p>
        </p:txBody>
      </p:sp>
      <p:cxnSp>
        <p:nvCxnSpPr>
          <p:cNvPr id="14" name="Rechte verbindingslijn 13">
            <a:extLst>
              <a:ext uri="{FF2B5EF4-FFF2-40B4-BE49-F238E27FC236}">
                <a16:creationId xmlns:a16="http://schemas.microsoft.com/office/drawing/2014/main" id="{25532A96-E2A3-7319-D931-9BFA190366FD}"/>
              </a:ext>
            </a:extLst>
          </p:cNvPr>
          <p:cNvCxnSpPr>
            <a:cxnSpLocks/>
          </p:cNvCxnSpPr>
          <p:nvPr/>
        </p:nvCxnSpPr>
        <p:spPr>
          <a:xfrm flipV="1">
            <a:off x="1358773" y="1740090"/>
            <a:ext cx="0" cy="4231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1DD8211C-EAB7-FE27-5D44-BF4D16CFCF0D}"/>
              </a:ext>
            </a:extLst>
          </p:cNvPr>
          <p:cNvCxnSpPr>
            <a:cxnSpLocks/>
          </p:cNvCxnSpPr>
          <p:nvPr/>
        </p:nvCxnSpPr>
        <p:spPr>
          <a:xfrm>
            <a:off x="1351770" y="5971568"/>
            <a:ext cx="59536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kstvak 17">
            <a:extLst>
              <a:ext uri="{FF2B5EF4-FFF2-40B4-BE49-F238E27FC236}">
                <a16:creationId xmlns:a16="http://schemas.microsoft.com/office/drawing/2014/main" id="{A011E907-9A07-89F9-92AB-FE820ED1C45B}"/>
              </a:ext>
            </a:extLst>
          </p:cNvPr>
          <p:cNvSpPr txBox="1"/>
          <p:nvPr/>
        </p:nvSpPr>
        <p:spPr>
          <a:xfrm rot="16200000">
            <a:off x="-664070" y="3629265"/>
            <a:ext cx="34629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Jaarlijkse eindgebruikerskosten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(incl. afschrijving investeringskosten)</a:t>
            </a:r>
          </a:p>
        </p:txBody>
      </p:sp>
      <p:sp>
        <p:nvSpPr>
          <p:cNvPr id="35" name="Tekstvak 34">
            <a:extLst>
              <a:ext uri="{FF2B5EF4-FFF2-40B4-BE49-F238E27FC236}">
                <a16:creationId xmlns:a16="http://schemas.microsoft.com/office/drawing/2014/main" id="{B9A90077-79DB-03E1-6B75-4031F5C45C22}"/>
              </a:ext>
            </a:extLst>
          </p:cNvPr>
          <p:cNvSpPr txBox="1"/>
          <p:nvPr/>
        </p:nvSpPr>
        <p:spPr>
          <a:xfrm>
            <a:off x="6636463" y="6010498"/>
            <a:ext cx="114244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Eindbeeld</a:t>
            </a:r>
          </a:p>
        </p:txBody>
      </p:sp>
      <p:sp>
        <p:nvSpPr>
          <p:cNvPr id="36" name="Tekstvak 35">
            <a:extLst>
              <a:ext uri="{FF2B5EF4-FFF2-40B4-BE49-F238E27FC236}">
                <a16:creationId xmlns:a16="http://schemas.microsoft.com/office/drawing/2014/main" id="{2CBB3A66-DEB7-2F1D-B0F2-49EFDE79BD05}"/>
              </a:ext>
            </a:extLst>
          </p:cNvPr>
          <p:cNvSpPr txBox="1"/>
          <p:nvPr/>
        </p:nvSpPr>
        <p:spPr>
          <a:xfrm>
            <a:off x="1033238" y="6013201"/>
            <a:ext cx="14164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000000"/>
                </a:solidFill>
                <a:effectLst/>
                <a:uLnTx/>
                <a:uFillTx/>
                <a:latin typeface="Verdana"/>
                <a:ea typeface="+mn-ea"/>
                <a:cs typeface="+mn-cs"/>
              </a:rPr>
              <a:t>Huidige situatie</a:t>
            </a:r>
          </a:p>
        </p:txBody>
      </p:sp>
      <p:cxnSp>
        <p:nvCxnSpPr>
          <p:cNvPr id="2" name="Rechte verbindingslijn 1">
            <a:extLst>
              <a:ext uri="{FF2B5EF4-FFF2-40B4-BE49-F238E27FC236}">
                <a16:creationId xmlns:a16="http://schemas.microsoft.com/office/drawing/2014/main" id="{A1D3A411-763E-C776-B244-F05186998FDB}"/>
              </a:ext>
            </a:extLst>
          </p:cNvPr>
          <p:cNvCxnSpPr>
            <a:cxnSpLocks/>
          </p:cNvCxnSpPr>
          <p:nvPr/>
        </p:nvCxnSpPr>
        <p:spPr>
          <a:xfrm flipV="1">
            <a:off x="1351770" y="4352167"/>
            <a:ext cx="5867403" cy="3910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999236CA-4AAB-F167-37F5-F1D1B93DC180}"/>
              </a:ext>
            </a:extLst>
          </p:cNvPr>
          <p:cNvSpPr txBox="1"/>
          <p:nvPr/>
        </p:nvSpPr>
        <p:spPr>
          <a:xfrm>
            <a:off x="4917429" y="4218084"/>
            <a:ext cx="1875293" cy="276999"/>
          </a:xfrm>
          <a:prstGeom prst="rect">
            <a:avLst/>
          </a:prstGeom>
          <a:solidFill>
            <a:schemeClr val="bg1"/>
          </a:solidFill>
          <a:ln w="28575">
            <a:solidFill>
              <a:schemeClr val="accent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E17000"/>
                </a:solidFill>
                <a:effectLst/>
                <a:uLnTx/>
                <a:uFillTx/>
                <a:latin typeface="Verdana"/>
                <a:ea typeface="+mn-ea"/>
                <a:cs typeface="+mn-cs"/>
              </a:rPr>
              <a:t>Warmtenet</a:t>
            </a:r>
          </a:p>
        </p:txBody>
      </p:sp>
      <p:cxnSp>
        <p:nvCxnSpPr>
          <p:cNvPr id="5" name="Rechte verbindingslijn met pijl 4">
            <a:extLst>
              <a:ext uri="{FF2B5EF4-FFF2-40B4-BE49-F238E27FC236}">
                <a16:creationId xmlns:a16="http://schemas.microsoft.com/office/drawing/2014/main" id="{1FB7FFE9-E9AB-2FCE-11D9-6FDB8DFC86AD}"/>
              </a:ext>
            </a:extLst>
          </p:cNvPr>
          <p:cNvCxnSpPr>
            <a:cxnSpLocks/>
          </p:cNvCxnSpPr>
          <p:nvPr/>
        </p:nvCxnSpPr>
        <p:spPr>
          <a:xfrm>
            <a:off x="7198701" y="3609289"/>
            <a:ext cx="0" cy="742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B337EDCC-A231-9049-E5D5-536F7BA2CA15}"/>
              </a:ext>
            </a:extLst>
          </p:cNvPr>
          <p:cNvSpPr txBox="1"/>
          <p:nvPr/>
        </p:nvSpPr>
        <p:spPr>
          <a:xfrm>
            <a:off x="6261054" y="3824482"/>
            <a:ext cx="1875293" cy="276999"/>
          </a:xfrm>
          <a:prstGeom prst="rect">
            <a:avLst/>
          </a:prstGeom>
          <a:solidFill>
            <a:schemeClr val="bg1"/>
          </a:solidFill>
          <a:ln w="285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dirty="0">
                <a:ln>
                  <a:noFill/>
                </a:ln>
                <a:solidFill>
                  <a:srgbClr val="000000"/>
                </a:solidFill>
                <a:effectLst/>
                <a:uLnTx/>
                <a:uFillTx/>
                <a:latin typeface="Verdana"/>
                <a:ea typeface="+mn-ea"/>
                <a:cs typeface="+mn-cs"/>
              </a:rPr>
              <a:t>WIS</a:t>
            </a:r>
          </a:p>
        </p:txBody>
      </p:sp>
      <p:sp>
        <p:nvSpPr>
          <p:cNvPr id="11" name="Tekstvak 10">
            <a:extLst>
              <a:ext uri="{FF2B5EF4-FFF2-40B4-BE49-F238E27FC236}">
                <a16:creationId xmlns:a16="http://schemas.microsoft.com/office/drawing/2014/main" id="{6B7EBB0D-8837-369B-E7BE-DE628DFC2082}"/>
              </a:ext>
            </a:extLst>
          </p:cNvPr>
          <p:cNvSpPr txBox="1"/>
          <p:nvPr/>
        </p:nvSpPr>
        <p:spPr>
          <a:xfrm>
            <a:off x="7575613" y="3107727"/>
            <a:ext cx="4529138" cy="1785104"/>
          </a:xfrm>
          <a:prstGeom prst="rect">
            <a:avLst/>
          </a:prstGeom>
          <a:noFill/>
          <a:ln w="28575">
            <a:solidFill>
              <a:schemeClr val="tx1"/>
            </a:solidFill>
            <a:prstDash val="solid"/>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Investeringssubsidie verlaagt kosten voor het warmtenet over de gehele levensduur door een deel van de investeringskosten te financieren. Hierdoor dalen ook de financieringskosten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Vooraf zeker wat bijdrage is dus geen afhankelijkheid van toekomstige subsidies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1100" b="0" i="0" u="none" strike="noStrike" kern="1200" cap="none" spc="0" normalizeH="0" baseline="0" noProof="0" dirty="0">
                <a:ln>
                  <a:noFill/>
                </a:ln>
                <a:solidFill>
                  <a:srgbClr val="000000"/>
                </a:solidFill>
                <a:effectLst/>
                <a:uLnTx/>
                <a:uFillTx/>
                <a:latin typeface="Verdana"/>
                <a:ea typeface="+mn-ea"/>
                <a:cs typeface="+mn-cs"/>
              </a:rPr>
              <a:t>Onzeker of subsidie hoog genoeg is om financiële aantrekkelijkheid te borgen. Ook risico op </a:t>
            </a:r>
            <a:r>
              <a:rPr kumimoji="0" lang="nl-NL" sz="1100" b="0" i="0" u="none" strike="noStrike" kern="1200" cap="none" spc="0" normalizeH="0" baseline="0" noProof="0" dirty="0" err="1">
                <a:ln>
                  <a:noFill/>
                </a:ln>
                <a:solidFill>
                  <a:srgbClr val="000000"/>
                </a:solidFill>
                <a:effectLst/>
                <a:uLnTx/>
                <a:uFillTx/>
                <a:latin typeface="Verdana"/>
                <a:ea typeface="+mn-ea"/>
                <a:cs typeface="+mn-cs"/>
              </a:rPr>
              <a:t>overstimulering</a:t>
            </a:r>
            <a:r>
              <a:rPr kumimoji="0" lang="nl-NL" sz="1100" b="0" i="0" u="none" strike="noStrike" kern="1200" cap="none" spc="0" normalizeH="0" baseline="0" noProof="0" dirty="0">
                <a:ln>
                  <a:noFill/>
                </a:ln>
                <a:solidFill>
                  <a:srgbClr val="000000"/>
                </a:solidFill>
                <a:effectLst/>
                <a:uLnTx/>
                <a:uFillTx/>
                <a:latin typeface="Verdana"/>
                <a:ea typeface="+mn-ea"/>
                <a:cs typeface="+mn-cs"/>
              </a:rPr>
              <a:t> bij gunstige beleids- en marktontwikkeling t.o.v. alternatieven</a:t>
            </a:r>
          </a:p>
        </p:txBody>
      </p:sp>
    </p:spTree>
    <p:extLst>
      <p:ext uri="{BB962C8B-B14F-4D97-AF65-F5344CB8AC3E}">
        <p14:creationId xmlns:p14="http://schemas.microsoft.com/office/powerpoint/2010/main" val="2679113171"/>
      </p:ext>
    </p:extLst>
  </p:cSld>
  <p:clrMapOvr>
    <a:masterClrMapping/>
  </p:clrMapOvr>
</p:sld>
</file>

<file path=ppt/theme/theme1.xml><?xml version="1.0" encoding="utf-8"?>
<a:theme xmlns:a="http://schemas.openxmlformats.org/drawingml/2006/main" name="Rijkshuisstijl Violet">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67B54E1-A323-42D7-B7C0-C987676BB6AA}" vid="{91CEE2A2-0A9E-4AD7-809D-33F652DC789E}"/>
    </a:ext>
  </a:extLst>
</a:theme>
</file>

<file path=ppt/theme/theme2.xml><?xml version="1.0" encoding="utf-8"?>
<a:theme xmlns:a="http://schemas.openxmlformats.org/drawingml/2006/main" name="1_Rijkshuisstijl Violet">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EA1A91CE-7E57-F145-BE42-7B070EEBBDDB}" vid="{6C36E585-6285-7A49-8DF5-BEF47E7226A4}"/>
    </a:ext>
  </a:extLst>
</a:theme>
</file>

<file path=ppt/theme/theme3.xml><?xml version="1.0" encoding="utf-8"?>
<a:theme xmlns:a="http://schemas.openxmlformats.org/drawingml/2006/main" name="Office-thema">
  <a:themeElements>
    <a:clrScheme name="WCW Kleuren">
      <a:dk1>
        <a:srgbClr val="000000"/>
      </a:dk1>
      <a:lt1>
        <a:srgbClr val="FFFFFF"/>
      </a:lt1>
      <a:dk2>
        <a:srgbClr val="007BC7"/>
      </a:dk2>
      <a:lt2>
        <a:srgbClr val="9D9D9C"/>
      </a:lt2>
      <a:accent1>
        <a:srgbClr val="39870C"/>
      </a:accent1>
      <a:accent2>
        <a:srgbClr val="76D2B6"/>
      </a:accent2>
      <a:accent3>
        <a:srgbClr val="F9E11E"/>
      </a:accent3>
      <a:accent4>
        <a:srgbClr val="FFB612"/>
      </a:accent4>
      <a:accent5>
        <a:srgbClr val="E17000"/>
      </a:accent5>
      <a:accent6>
        <a:srgbClr val="CA005D"/>
      </a:accent6>
      <a:hlink>
        <a:srgbClr val="000000"/>
      </a:hlink>
      <a:folHlink>
        <a:srgbClr val="000000"/>
      </a:folHlink>
    </a:clrScheme>
    <a:fontScheme name="Verdana">
      <a:majorFont>
        <a:latin typeface="Verdana"/>
        <a:ea typeface=""/>
        <a:cs typeface=""/>
      </a:majorFont>
      <a:minorFont>
        <a:latin typeface="Verdana"/>
        <a:ea typeface=""/>
        <a:cs typeface=""/>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err="1" smtClean="0"/>
        </a:defPPr>
      </a:lstStyle>
    </a:txDef>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WCW presentatie_v0" id="{94F77D43-53F8-E948-A1F5-C1F1499A16AF}" vid="{69349B1D-0B3E-1D40-8719-8901B85AA603}"/>
    </a:ext>
  </a:extLst>
</a:theme>
</file>

<file path=ppt/theme/theme4.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KGG">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G" id="{D13CFDB8-1441-4763-B952-E267A661F8B0}" vid="{7E325945-926B-466E-A096-A3710388A1D5}"/>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31e0845-2ccf-43ff-a52d-3c61a93ac108">
      <UserInfo>
        <DisplayName>Melchers, A.B. (Anne)</DisplayName>
        <AccountId>35</AccountId>
        <AccountType/>
      </UserInfo>
    </SharedWithUsers>
    <TaxCatchAll xmlns="931e0845-2ccf-43ff-a52d-3c61a93ac108" xsi:nil="true"/>
    <lcf76f155ced4ddcb4097134ff3c332f xmlns="92ac7b6f-28d0-4a8b-85aa-f7143e8657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96D4CFD051824AA470A0BB40A9E0D4" ma:contentTypeVersion="12" ma:contentTypeDescription="Een nieuw document maken." ma:contentTypeScope="" ma:versionID="ae5408753735a7efab1a88cef6e674d5">
  <xsd:schema xmlns:xsd="http://www.w3.org/2001/XMLSchema" xmlns:xs="http://www.w3.org/2001/XMLSchema" xmlns:p="http://schemas.microsoft.com/office/2006/metadata/properties" xmlns:ns2="92ac7b6f-28d0-4a8b-85aa-f7143e865779" xmlns:ns3="931e0845-2ccf-43ff-a52d-3c61a93ac108" targetNamespace="http://schemas.microsoft.com/office/2006/metadata/properties" ma:root="true" ma:fieldsID="b0445fe063ed24760ed40889d8809c03" ns2:_="" ns3:_="">
    <xsd:import namespace="92ac7b6f-28d0-4a8b-85aa-f7143e865779"/>
    <xsd:import namespace="931e0845-2ccf-43ff-a52d-3c61a93ac10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c7b6f-28d0-4a8b-85aa-f7143e865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aeb5d102-68e6-440d-87f4-70862945903c"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1e0845-2ccf-43ff-a52d-3c61a93ac108"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45ac799e-8012-4c13-a44f-e4642d3f4047}" ma:internalName="TaxCatchAll" ma:showField="CatchAllData" ma:web="931e0845-2ccf-43ff-a52d-3c61a93ac1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E836B0-BEA1-4CD3-AE5A-2324650710FA}">
  <ds:schemaRefs>
    <ds:schemaRef ds:uri="http://purl.org/dc/elements/1.1/"/>
    <ds:schemaRef ds:uri="http://schemas.microsoft.com/office/2006/metadata/properties"/>
    <ds:schemaRef ds:uri="92ac7b6f-28d0-4a8b-85aa-f7143e865779"/>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31e0845-2ccf-43ff-a52d-3c61a93ac108"/>
    <ds:schemaRef ds:uri="http://www.w3.org/XML/1998/namespace"/>
    <ds:schemaRef ds:uri="http://purl.org/dc/dcmitype/"/>
  </ds:schemaRefs>
</ds:datastoreItem>
</file>

<file path=customXml/itemProps2.xml><?xml version="1.0" encoding="utf-8"?>
<ds:datastoreItem xmlns:ds="http://schemas.openxmlformats.org/officeDocument/2006/customXml" ds:itemID="{33B49423-E8A4-4A29-AF02-307197AA0E11}">
  <ds:schemaRefs>
    <ds:schemaRef ds:uri="92ac7b6f-28d0-4a8b-85aa-f7143e865779"/>
    <ds:schemaRef ds:uri="931e0845-2ccf-43ff-a52d-3c61a93ac1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F170528-70A5-40C3-BEFD-F3237684A66F}">
  <ds:schemaRefs>
    <ds:schemaRef ds:uri="http://schemas.microsoft.com/sharepoint/v3/contenttype/forms"/>
  </ds:schemaRefs>
</ds:datastoreItem>
</file>

<file path=docMetadata/LabelInfo.xml><?xml version="1.0" encoding="utf-8"?>
<clbl:labelList xmlns:clbl="http://schemas.microsoft.com/office/2020/mipLabelMetadata">
  <clbl:label id="{acd88dc2-102c-473d-aa45-6161565a3617}" enabled="1" method="Standard" siteId="{1321633e-f6b9-44e2-a44f-59b9d264ecb7}" removed="0"/>
</clbl:labelList>
</file>

<file path=docProps/app.xml><?xml version="1.0" encoding="utf-8"?>
<Properties xmlns="http://schemas.openxmlformats.org/officeDocument/2006/extended-properties" xmlns:vt="http://schemas.openxmlformats.org/officeDocument/2006/docPropsVTypes">
  <Template>2023 RON - Sjabloon 16x9 Donkerblauw</Template>
  <TotalTime>3995</TotalTime>
  <Words>1783</Words>
  <Application>Microsoft Office PowerPoint</Application>
  <PresentationFormat>Breedbeeld</PresentationFormat>
  <Paragraphs>212</Paragraphs>
  <Slides>17</Slides>
  <Notes>9</Notes>
  <HiddenSlides>1</HiddenSlides>
  <MMClips>0</MMClips>
  <ScaleCrop>false</ScaleCrop>
  <HeadingPairs>
    <vt:vector size="6" baseType="variant">
      <vt:variant>
        <vt:lpstr>Gebruikte lettertypen</vt:lpstr>
      </vt:variant>
      <vt:variant>
        <vt:i4>9</vt:i4>
      </vt:variant>
      <vt:variant>
        <vt:lpstr>Thema</vt:lpstr>
      </vt:variant>
      <vt:variant>
        <vt:i4>6</vt:i4>
      </vt:variant>
      <vt:variant>
        <vt:lpstr>Diatitels</vt:lpstr>
      </vt:variant>
      <vt:variant>
        <vt:i4>17</vt:i4>
      </vt:variant>
    </vt:vector>
  </HeadingPairs>
  <TitlesOfParts>
    <vt:vector size="32" baseType="lpstr">
      <vt:lpstr>Aptos</vt:lpstr>
      <vt:lpstr>Aptos Display</vt:lpstr>
      <vt:lpstr>Arial</vt:lpstr>
      <vt:lpstr>Calibri</vt:lpstr>
      <vt:lpstr>Open Sans</vt:lpstr>
      <vt:lpstr>Systeemlettertype regulier</vt:lpstr>
      <vt:lpstr>Verdana</vt:lpstr>
      <vt:lpstr>Verdana (koppen)</vt:lpstr>
      <vt:lpstr>Wingdings</vt:lpstr>
      <vt:lpstr>Rijkshuisstijl Violet</vt:lpstr>
      <vt:lpstr>1_Rijkshuisstijl Violet</vt:lpstr>
      <vt:lpstr>Office-thema</vt:lpstr>
      <vt:lpstr>BZK Presentatie - Algemeen</vt:lpstr>
      <vt:lpstr>KGG</vt:lpstr>
      <vt:lpstr>Kantoorthema</vt:lpstr>
      <vt:lpstr>Presentatie collectieve warmte  Provincie Drenthe - dinsdag 18 november 2025  </vt:lpstr>
      <vt:lpstr>De rol van warmtenetten in de energietransitie </vt:lpstr>
      <vt:lpstr>Komende jaren zijn bepalend</vt:lpstr>
      <vt:lpstr>Beeld Drenthe</vt:lpstr>
      <vt:lpstr>Randvoorwaarde 1: Wet en regelgeving</vt:lpstr>
      <vt:lpstr>Randvoorwaarde 2: Financiering en betaalbaarheid</vt:lpstr>
      <vt:lpstr>Er zijn redenen om te verwachten dat warmtenetten in wijken waar deze de laagste nationale kosten hebben op termijn ook tot de laagste kosten voor de eindgebruiker leiden…</vt:lpstr>
      <vt:lpstr>Hoe adresseren we het tekort in de tussentijd?</vt:lpstr>
      <vt:lpstr>1. Investeringssubsidie (WIS)</vt:lpstr>
      <vt:lpstr>2. Relatieve prijsgarantie (t.o.v. alternatieven)</vt:lpstr>
      <vt:lpstr>De tarieflimiet voorkomt maatschappelijk onaanvaardbaar hoge warmtetarieven… </vt:lpstr>
      <vt:lpstr>De tarieflimiet zal dus hoger liggen dan de warmtekosten bij een warmtepomp of gasketel…</vt:lpstr>
      <vt:lpstr>Betaalbaarheid in de Wcw</vt:lpstr>
      <vt:lpstr>Randvoorwaarde 3: Publieke realisatiekracht </vt:lpstr>
      <vt:lpstr>Garantieregeling</vt:lpstr>
      <vt:lpstr>Nationale deelneming warmte (NDW)</vt:lpstr>
      <vt:lpstr>Vragen?</vt:lpstr>
    </vt:vector>
  </TitlesOfParts>
  <Company>Ministerie van Economische Zaken en Klimaat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Uitvoering Programma  Ruimte voor Economie</dc:title>
  <dc:creator>Born, M. van den (Michael)</dc:creator>
  <cp:lastModifiedBy>Melchers, A.B. (Anne)</cp:lastModifiedBy>
  <cp:revision>61</cp:revision>
  <cp:lastPrinted>2024-02-08T08:13:53Z</cp:lastPrinted>
  <dcterms:created xsi:type="dcterms:W3CDTF">2023-10-18T10:39:33Z</dcterms:created>
  <dcterms:modified xsi:type="dcterms:W3CDTF">2025-11-17T12:57:33Z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Rijkshuisstijl Violet:5</vt:lpwstr>
  </property>
  <property fmtid="{D5CDD505-2E9C-101B-9397-08002B2CF9AE}" pid="3" name="ClassificationContentMarkingFooterText">
    <vt:lpwstr>Intern gebruik</vt:lpwstr>
  </property>
  <property fmtid="{D5CDD505-2E9C-101B-9397-08002B2CF9AE}" pid="4" name="ContentTypeId">
    <vt:lpwstr>0x0101005D96D4CFD051824AA470A0BB40A9E0D4</vt:lpwstr>
  </property>
  <property fmtid="{D5CDD505-2E9C-101B-9397-08002B2CF9AE}" pid="5" name="MediaServiceImageTags">
    <vt:lpwstr/>
  </property>
</Properties>
</file>